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59" r:id="rId5"/>
    <p:sldId id="265" r:id="rId6"/>
    <p:sldId id="266" r:id="rId7"/>
    <p:sldId id="267" r:id="rId8"/>
    <p:sldId id="261" r:id="rId9"/>
    <p:sldId id="258" r:id="rId10"/>
    <p:sldId id="260" r:id="rId11"/>
    <p:sldId id="264" r:id="rId12"/>
    <p:sldId id="270" r:id="rId13"/>
    <p:sldId id="271" r:id="rId14"/>
    <p:sldId id="273" r:id="rId15"/>
    <p:sldId id="272" r:id="rId16"/>
    <p:sldId id="274" r:id="rId17"/>
    <p:sldId id="275" r:id="rId18"/>
    <p:sldId id="277" r:id="rId19"/>
    <p:sldId id="276" r:id="rId20"/>
    <p:sldId id="262" r:id="rId21"/>
    <p:sldId id="268" r:id="rId22"/>
    <p:sldId id="269"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2D6F58B-5361-43E4-A2E2-491C16F90366}" type="datetimeFigureOut">
              <a:rPr lang="en-US" smtClean="0"/>
              <a:pPr/>
              <a:t>1/10/2018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B425E2E-F877-419B-A4A4-364FCB0214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D6F58B-5361-43E4-A2E2-491C16F90366}"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25E2E-F877-419B-A4A4-364FCB0214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D6F58B-5361-43E4-A2E2-491C16F90366}"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25E2E-F877-419B-A4A4-364FCB0214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2D6F58B-5361-43E4-A2E2-491C16F90366}" type="datetimeFigureOut">
              <a:rPr lang="en-US" smtClean="0"/>
              <a:pPr/>
              <a:t>1/10/2018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6B425E2E-F877-419B-A4A4-364FCB0214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2D6F58B-5361-43E4-A2E2-491C16F90366}" type="datetimeFigureOut">
              <a:rPr lang="en-US" smtClean="0"/>
              <a:pPr/>
              <a:t>1/10/2018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6B425E2E-F877-419B-A4A4-364FCB02144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2D6F58B-5361-43E4-A2E2-491C16F90366}" type="datetimeFigureOut">
              <a:rPr lang="en-US" smtClean="0"/>
              <a:pPr/>
              <a:t>1/10/2018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B425E2E-F877-419B-A4A4-364FCB0214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2D6F58B-5361-43E4-A2E2-491C16F90366}" type="datetimeFigureOut">
              <a:rPr lang="en-US" smtClean="0"/>
              <a:pPr/>
              <a:t>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6B425E2E-F877-419B-A4A4-364FCB02144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2D6F58B-5361-43E4-A2E2-491C16F90366}" type="datetimeFigureOut">
              <a:rPr lang="en-US" smtClean="0"/>
              <a:pPr/>
              <a:t>1/10/2018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425E2E-F877-419B-A4A4-364FCB0214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2D6F58B-5361-43E4-A2E2-491C16F90366}" type="datetimeFigureOut">
              <a:rPr lang="en-US" smtClean="0"/>
              <a:pPr/>
              <a:t>1/10/2018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25E2E-F877-419B-A4A4-364FCB0214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2D6F58B-5361-43E4-A2E2-491C16F90366}" type="datetimeFigureOut">
              <a:rPr lang="en-US" smtClean="0"/>
              <a:pPr/>
              <a:t>1/10/2018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425E2E-F877-419B-A4A4-364FCB0214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2D6F58B-5361-43E4-A2E2-491C16F90366}" type="datetimeFigureOut">
              <a:rPr lang="en-US" smtClean="0"/>
              <a:pPr/>
              <a:t>1/10/2018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B425E2E-F877-419B-A4A4-364FCB02144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2D6F58B-5361-43E4-A2E2-491C16F90366}" type="datetimeFigureOut">
              <a:rPr lang="en-US" smtClean="0"/>
              <a:pPr/>
              <a:t>1/10/2018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B425E2E-F877-419B-A4A4-364FCB02144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bsnews.com/videos/philly-residents-sour-about-soda-ta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ww.ted.com/talks/jamie_oliver?utm_source=tedcomshare&amp;utm_medium=referral&amp;utm_campaign=tedsprea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youtu.be/U-B3v0T8Q0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dailymail.co.uk/femail/food/article-3513716/How-exercise-REALLY-takes-burn-Big-Mac.html" TargetMode="External"/><Relationship Id="rId2" Type="http://schemas.openxmlformats.org/officeDocument/2006/relationships/hyperlink" Target="http://www.cnn.com/2016/04/07/health/food-label-activity-equivale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81000" y="4853411"/>
            <a:ext cx="3581400" cy="1623589"/>
          </a:xfrm>
        </p:spPr>
        <p:txBody>
          <a:bodyPr/>
          <a:lstStyle/>
          <a:p>
            <a:r>
              <a:rPr lang="en-US" dirty="0" smtClean="0"/>
              <a:t>Good Food</a:t>
            </a:r>
            <a:br>
              <a:rPr lang="en-US" dirty="0" smtClean="0"/>
            </a:br>
            <a:r>
              <a:rPr lang="en-US" dirty="0" smtClean="0"/>
              <a:t>Bad Food</a:t>
            </a:r>
            <a:endParaRPr lang="en-US" dirty="0"/>
          </a:p>
        </p:txBody>
      </p:sp>
      <p:sp>
        <p:nvSpPr>
          <p:cNvPr id="8" name="Subtitle 7"/>
          <p:cNvSpPr>
            <a:spLocks noGrp="1"/>
          </p:cNvSpPr>
          <p:nvPr>
            <p:ph type="subTitle" idx="1"/>
          </p:nvPr>
        </p:nvSpPr>
        <p:spPr/>
        <p:txBody>
          <a:bodyPr/>
          <a:lstStyle/>
          <a:p>
            <a:endParaRPr lang="en-US"/>
          </a:p>
        </p:txBody>
      </p:sp>
      <p:pic>
        <p:nvPicPr>
          <p:cNvPr id="1028" name="Picture 4" descr="http://thyblackman.com/wp-content/uploads/2011/12/junk-food.jpg"/>
          <p:cNvPicPr>
            <a:picLocks noChangeAspect="1" noChangeArrowheads="1"/>
          </p:cNvPicPr>
          <p:nvPr/>
        </p:nvPicPr>
        <p:blipFill>
          <a:blip r:embed="rId2" cstate="print"/>
          <a:srcRect/>
          <a:stretch>
            <a:fillRect/>
          </a:stretch>
        </p:blipFill>
        <p:spPr bwMode="auto">
          <a:xfrm>
            <a:off x="4343400" y="3200400"/>
            <a:ext cx="4800600" cy="3319399"/>
          </a:xfrm>
          <a:prstGeom prst="rect">
            <a:avLst/>
          </a:prstGeom>
          <a:noFill/>
        </p:spPr>
      </p:pic>
      <p:pic>
        <p:nvPicPr>
          <p:cNvPr id="1030" name="Picture 6" descr="http://2.bp.blogspot.com/-4fwd4r_Fi3s/TpxSc3uPFNI/AAAAAAAABA4/FHvNdzLiycA/s1600/food.jpg"/>
          <p:cNvPicPr>
            <a:picLocks noChangeAspect="1" noChangeArrowheads="1"/>
          </p:cNvPicPr>
          <p:nvPr/>
        </p:nvPicPr>
        <p:blipFill>
          <a:blip r:embed="rId3" cstate="print"/>
          <a:srcRect/>
          <a:stretch>
            <a:fillRect/>
          </a:stretch>
        </p:blipFill>
        <p:spPr bwMode="auto">
          <a:xfrm>
            <a:off x="0" y="381000"/>
            <a:ext cx="4343400" cy="4238626"/>
          </a:xfrm>
          <a:prstGeom prst="rect">
            <a:avLst/>
          </a:prstGeom>
          <a:noFill/>
        </p:spPr>
      </p:pic>
      <p:sp>
        <p:nvSpPr>
          <p:cNvPr id="12" name="TextBox 11"/>
          <p:cNvSpPr txBox="1"/>
          <p:nvPr/>
        </p:nvSpPr>
        <p:spPr>
          <a:xfrm>
            <a:off x="4572000" y="533400"/>
            <a:ext cx="4191000" cy="2308324"/>
          </a:xfrm>
          <a:prstGeom prst="rect">
            <a:avLst/>
          </a:prstGeom>
          <a:noFill/>
        </p:spPr>
        <p:txBody>
          <a:bodyPr wrap="square" rtlCol="0">
            <a:spAutoFit/>
          </a:bodyPr>
          <a:lstStyle/>
          <a:p>
            <a:r>
              <a:rPr lang="en-US" sz="3600" b="1" dirty="0" smtClean="0">
                <a:solidFill>
                  <a:schemeClr val="tx2"/>
                </a:solidFill>
              </a:rPr>
              <a:t>What will it take to get Americans to change their eating habits? </a:t>
            </a:r>
            <a:endParaRPr lang="en-US" sz="3600"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686800" cy="838200"/>
          </a:xfrm>
        </p:spPr>
        <p:txBody>
          <a:bodyPr/>
          <a:lstStyle/>
          <a:p>
            <a:r>
              <a:rPr lang="en-US" dirty="0" smtClean="0"/>
              <a:t>Surveying the </a:t>
            </a:r>
            <a:r>
              <a:rPr lang="en-US" dirty="0" err="1" smtClean="0"/>
              <a:t>TextS</a:t>
            </a:r>
            <a:endParaRPr lang="en-US" dirty="0"/>
          </a:p>
        </p:txBody>
      </p:sp>
      <p:sp>
        <p:nvSpPr>
          <p:cNvPr id="3" name="Content Placeholder 2"/>
          <p:cNvSpPr>
            <a:spLocks noGrp="1"/>
          </p:cNvSpPr>
          <p:nvPr>
            <p:ph idx="1"/>
          </p:nvPr>
        </p:nvSpPr>
        <p:spPr>
          <a:xfrm>
            <a:off x="304800" y="1371600"/>
            <a:ext cx="8686800" cy="5486400"/>
          </a:xfrm>
        </p:spPr>
        <p:txBody>
          <a:bodyPr>
            <a:normAutofit fontScale="85000" lnSpcReduction="20000"/>
          </a:bodyPr>
          <a:lstStyle/>
          <a:p>
            <a:r>
              <a:rPr lang="en-US" dirty="0" smtClean="0"/>
              <a:t>What do the titles “Attacking the Obesity Epidemic by First Figuring out Its Cause” and “Bad food? Tax it, and subsidize Vegetables” tell you about what the articles will be about? </a:t>
            </a:r>
          </a:p>
          <a:p>
            <a:pPr marL="0" indent="0">
              <a:buNone/>
            </a:pPr>
            <a:endParaRPr lang="en-US" dirty="0" smtClean="0"/>
          </a:p>
          <a:p>
            <a:r>
              <a:rPr lang="en-US" dirty="0" smtClean="0"/>
              <a:t>Can you guess what “No Lunch Left Behind” is going to be about from its title?</a:t>
            </a:r>
          </a:p>
          <a:p>
            <a:pPr marL="0" indent="0">
              <a:buNone/>
            </a:pPr>
            <a:endParaRPr lang="en-US" dirty="0" smtClean="0"/>
          </a:p>
          <a:p>
            <a:r>
              <a:rPr lang="en-US" dirty="0" smtClean="0"/>
              <a:t>All three articles were published in the NYT in 2009 and 2011. What can you predict about the articles?  How do you think the articles will be similar? Different? </a:t>
            </a:r>
          </a:p>
          <a:p>
            <a:pPr marL="0" indent="0">
              <a:buNone/>
            </a:pPr>
            <a:endParaRPr lang="en-US" dirty="0" smtClean="0"/>
          </a:p>
          <a:p>
            <a:r>
              <a:rPr lang="en-US" dirty="0" smtClean="0"/>
              <a:t>On the title page for this module, write a definition for “Good Food.” Now write one for “Bad Food.”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Predictions &amp; Asking Questions</a:t>
            </a:r>
            <a:endParaRPr lang="en-US" dirty="0"/>
          </a:p>
        </p:txBody>
      </p:sp>
      <p:sp>
        <p:nvSpPr>
          <p:cNvPr id="3" name="Content Placeholder 2"/>
          <p:cNvSpPr>
            <a:spLocks noGrp="1"/>
          </p:cNvSpPr>
          <p:nvPr>
            <p:ph idx="1"/>
          </p:nvPr>
        </p:nvSpPr>
        <p:spPr>
          <a:xfrm>
            <a:off x="152400" y="1295400"/>
            <a:ext cx="8763000" cy="5562600"/>
          </a:xfrm>
        </p:spPr>
        <p:txBody>
          <a:bodyPr>
            <a:normAutofit fontScale="92500" lnSpcReduction="20000"/>
          </a:bodyPr>
          <a:lstStyle/>
          <a:p>
            <a:pPr>
              <a:buNone/>
            </a:pPr>
            <a:r>
              <a:rPr lang="en-US" sz="3500" dirty="0" smtClean="0"/>
              <a:t>Read the first five paragraphs of “Bad Food? silently” and then discuss the following questions:</a:t>
            </a:r>
          </a:p>
          <a:p>
            <a:pPr lvl="1"/>
            <a:r>
              <a:rPr lang="en-US" sz="3100" dirty="0" smtClean="0"/>
              <a:t>Now that you’ve read the first five paragraphs of “Bad Food,” what is it going to be about? Why does </a:t>
            </a:r>
            <a:r>
              <a:rPr lang="en-US" sz="3100" dirty="0" err="1" smtClean="0"/>
              <a:t>Bittman</a:t>
            </a:r>
            <a:r>
              <a:rPr lang="en-US" sz="3100" dirty="0" smtClean="0"/>
              <a:t> put a question mark after “Bad Food?”</a:t>
            </a:r>
          </a:p>
          <a:p>
            <a:pPr lvl="1"/>
            <a:r>
              <a:rPr lang="en-US" sz="3100" dirty="0" smtClean="0"/>
              <a:t>Who do you think is the intended audience for this piece? How do you know this? Is this the same as the audience for “No School Lunch Left Behind”?</a:t>
            </a:r>
          </a:p>
          <a:p>
            <a:pPr marL="457200" lvl="1" indent="0">
              <a:buNone/>
            </a:pPr>
            <a:endParaRPr lang="en-US" sz="3100" dirty="0" smtClean="0"/>
          </a:p>
          <a:p>
            <a:pPr marL="457200" lvl="1" indent="0">
              <a:buNone/>
            </a:pPr>
            <a:r>
              <a:rPr lang="en-US" sz="3100" dirty="0" smtClean="0"/>
              <a:t>Turn the title of </a:t>
            </a:r>
            <a:r>
              <a:rPr lang="en-US" sz="3100" dirty="0" err="1" smtClean="0"/>
              <a:t>Bittman’s</a:t>
            </a:r>
            <a:r>
              <a:rPr lang="en-US" sz="3100" dirty="0" smtClean="0"/>
              <a:t> article into a question to answer as you read the essay.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762000"/>
          </a:xfrm>
        </p:spPr>
        <p:txBody>
          <a:bodyPr>
            <a:normAutofit/>
          </a:bodyPr>
          <a:lstStyle/>
          <a:p>
            <a:r>
              <a:rPr lang="en-US" b="1" dirty="0"/>
              <a:t>Annotating </a:t>
            </a:r>
            <a:r>
              <a:rPr lang="en-US" b="1" dirty="0" smtClean="0"/>
              <a:t>the Text</a:t>
            </a:r>
            <a:endParaRPr lang="en-US" dirty="0"/>
          </a:p>
        </p:txBody>
      </p:sp>
      <p:sp>
        <p:nvSpPr>
          <p:cNvPr id="3" name="Content Placeholder 2"/>
          <p:cNvSpPr>
            <a:spLocks noGrp="1"/>
          </p:cNvSpPr>
          <p:nvPr>
            <p:ph idx="1"/>
          </p:nvPr>
        </p:nvSpPr>
        <p:spPr>
          <a:xfrm>
            <a:off x="304800" y="1554162"/>
            <a:ext cx="8686800" cy="5151438"/>
          </a:xfrm>
        </p:spPr>
        <p:txBody>
          <a:bodyPr>
            <a:normAutofit fontScale="92500" lnSpcReduction="10000"/>
          </a:bodyPr>
          <a:lstStyle/>
          <a:p>
            <a:pPr marL="0" indent="0">
              <a:buNone/>
            </a:pPr>
            <a:r>
              <a:rPr lang="en-US" dirty="0" smtClean="0"/>
              <a:t>Annotating </a:t>
            </a:r>
            <a:r>
              <a:rPr lang="en-US" dirty="0"/>
              <a:t>a text enables readers to explore more deeply how a text works to inform or persuade its readers. During the initial reading, you read “with the grain” and “played the believing game.” </a:t>
            </a:r>
            <a:r>
              <a:rPr lang="en-US" dirty="0" smtClean="0"/>
              <a:t>In </a:t>
            </a:r>
            <a:r>
              <a:rPr lang="en-US" dirty="0"/>
              <a:t>the left-hand margin, label what the author is saying as follows:</a:t>
            </a:r>
          </a:p>
          <a:p>
            <a:pPr lvl="0"/>
            <a:r>
              <a:rPr lang="en-US" sz="2400" b="1" dirty="0"/>
              <a:t>The </a:t>
            </a:r>
            <a:r>
              <a:rPr lang="en-US" sz="2400" b="1" dirty="0" smtClean="0"/>
              <a:t>introduction- </a:t>
            </a:r>
            <a:r>
              <a:rPr lang="en-US" sz="2400" dirty="0" smtClean="0"/>
              <a:t>Where does it end? Summarize.</a:t>
            </a:r>
            <a:endParaRPr lang="en-US" sz="2400" dirty="0"/>
          </a:p>
          <a:p>
            <a:pPr lvl="0"/>
            <a:r>
              <a:rPr lang="en-US" sz="2400" b="1" dirty="0"/>
              <a:t>The issue or </a:t>
            </a:r>
            <a:r>
              <a:rPr lang="en-US" sz="2400" b="1" dirty="0" smtClean="0"/>
              <a:t>problem -</a:t>
            </a:r>
            <a:r>
              <a:rPr lang="en-US" sz="2400" dirty="0" smtClean="0"/>
              <a:t>Where does </a:t>
            </a:r>
            <a:r>
              <a:rPr lang="en-US" sz="2400" dirty="0" err="1" smtClean="0"/>
              <a:t>Bittman</a:t>
            </a:r>
            <a:r>
              <a:rPr lang="en-US" sz="2400" dirty="0" smtClean="0"/>
              <a:t> state it? Recap. </a:t>
            </a:r>
            <a:endParaRPr lang="en-US" sz="2400" dirty="0"/>
          </a:p>
          <a:p>
            <a:pPr lvl="0"/>
            <a:r>
              <a:rPr lang="en-US" sz="2400" b="1" dirty="0"/>
              <a:t>The author’s main </a:t>
            </a:r>
            <a:r>
              <a:rPr lang="en-US" sz="2400" b="1" dirty="0" smtClean="0"/>
              <a:t>arguments (reasons) - </a:t>
            </a:r>
            <a:r>
              <a:rPr lang="en-US" sz="2400" dirty="0" smtClean="0"/>
              <a:t>Label them. What are they? </a:t>
            </a:r>
            <a:endParaRPr lang="en-US" sz="2400" dirty="0"/>
          </a:p>
          <a:p>
            <a:pPr lvl="0"/>
            <a:r>
              <a:rPr lang="en-US" sz="2400" b="1" dirty="0"/>
              <a:t>The author’s </a:t>
            </a:r>
            <a:r>
              <a:rPr lang="en-US" sz="2400" b="1" dirty="0" smtClean="0"/>
              <a:t>examples- </a:t>
            </a:r>
            <a:r>
              <a:rPr lang="en-US" sz="2400" dirty="0" smtClean="0"/>
              <a:t>Label them. Summarize.</a:t>
            </a:r>
          </a:p>
          <a:p>
            <a:pPr lvl="0"/>
            <a:r>
              <a:rPr lang="en-US" sz="2400" b="1" dirty="0" smtClean="0"/>
              <a:t>The counterarguments </a:t>
            </a:r>
            <a:r>
              <a:rPr lang="en-US" sz="2400" dirty="0" smtClean="0"/>
              <a:t>–What are they? How are they rebutted? </a:t>
            </a:r>
            <a:endParaRPr lang="en-US" sz="2400" dirty="0"/>
          </a:p>
          <a:p>
            <a:pPr lvl="0"/>
            <a:r>
              <a:rPr lang="en-US" sz="2400" b="1" dirty="0"/>
              <a:t>The author’s </a:t>
            </a:r>
            <a:r>
              <a:rPr lang="en-US" sz="2400" b="1" dirty="0" smtClean="0"/>
              <a:t>conclusion- </a:t>
            </a:r>
            <a:r>
              <a:rPr lang="en-US" sz="2400" dirty="0" smtClean="0"/>
              <a:t>Where does it begin? What insights or   </a:t>
            </a:r>
          </a:p>
          <a:p>
            <a:pPr marL="0" lvl="0" indent="0">
              <a:buNone/>
            </a:pPr>
            <a:r>
              <a:rPr lang="en-US" sz="2400" dirty="0"/>
              <a:t> </a:t>
            </a:r>
            <a:r>
              <a:rPr lang="en-US" sz="2400" dirty="0" smtClean="0"/>
              <a:t>        solutions are offered? </a:t>
            </a:r>
            <a:endParaRPr lang="en-US" sz="2400" dirty="0"/>
          </a:p>
          <a:p>
            <a:pPr marL="0" lvl="0" indent="0">
              <a:buNone/>
            </a:pPr>
            <a:endParaRPr lang="en-US" dirty="0" smtClean="0"/>
          </a:p>
        </p:txBody>
      </p:sp>
    </p:spTree>
    <p:extLst>
      <p:ext uri="{BB962C8B-B14F-4D97-AF65-F5344CB8AC3E}">
        <p14:creationId xmlns:p14="http://schemas.microsoft.com/office/powerpoint/2010/main" val="1014864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Questioning the Text</a:t>
            </a:r>
            <a:endParaRPr lang="en-US" dirty="0"/>
          </a:p>
        </p:txBody>
      </p:sp>
      <p:sp>
        <p:nvSpPr>
          <p:cNvPr id="3" name="Content Placeholder 2"/>
          <p:cNvSpPr>
            <a:spLocks noGrp="1"/>
          </p:cNvSpPr>
          <p:nvPr>
            <p:ph idx="1"/>
          </p:nvPr>
        </p:nvSpPr>
        <p:spPr>
          <a:xfrm>
            <a:off x="152400" y="1295400"/>
            <a:ext cx="8839200" cy="5562600"/>
          </a:xfrm>
        </p:spPr>
        <p:txBody>
          <a:bodyPr>
            <a:normAutofit fontScale="70000" lnSpcReduction="20000"/>
          </a:bodyPr>
          <a:lstStyle/>
          <a:p>
            <a:pPr marL="0" lvl="1" indent="0">
              <a:buNone/>
            </a:pPr>
            <a:r>
              <a:rPr lang="en-US" sz="3100" dirty="0"/>
              <a:t>In </a:t>
            </a:r>
            <a:r>
              <a:rPr lang="en-US" sz="3100" dirty="0" smtClean="0"/>
              <a:t>rereading, </a:t>
            </a:r>
            <a:r>
              <a:rPr lang="en-US" sz="3100" dirty="0"/>
              <a:t>it is helpful to read “against the grain,” or “play the doubting game.” This is where the conversation about solving the obesity epidemic shifts, and you should begin to question the texts and their authors. As you finish rereading “Bad Food?” make marginal </a:t>
            </a:r>
            <a:r>
              <a:rPr lang="en-US" sz="3100" dirty="0" smtClean="0"/>
              <a:t>notations regarding your reactions to what the author is saying. You can:</a:t>
            </a:r>
          </a:p>
          <a:p>
            <a:pPr lvl="1"/>
            <a:r>
              <a:rPr lang="en-US" sz="2900" dirty="0"/>
              <a:t>ask questions</a:t>
            </a:r>
          </a:p>
          <a:p>
            <a:pPr lvl="1"/>
            <a:r>
              <a:rPr lang="en-US" sz="2900" dirty="0"/>
              <a:t> express surprise </a:t>
            </a:r>
          </a:p>
          <a:p>
            <a:pPr lvl="1"/>
            <a:r>
              <a:rPr lang="en-US" sz="2900" dirty="0"/>
              <a:t>disagree</a:t>
            </a:r>
          </a:p>
          <a:p>
            <a:pPr lvl="1"/>
            <a:r>
              <a:rPr lang="en-US" sz="2900" dirty="0"/>
              <a:t>elaborate</a:t>
            </a:r>
          </a:p>
          <a:p>
            <a:pPr lvl="1"/>
            <a:r>
              <a:rPr lang="en-US" sz="2900" dirty="0"/>
              <a:t>note any moments of confusion</a:t>
            </a:r>
          </a:p>
          <a:p>
            <a:pPr marL="0" lvl="1" indent="0">
              <a:buNone/>
            </a:pPr>
            <a:r>
              <a:rPr lang="en-US" sz="2900" dirty="0" smtClean="0"/>
              <a:t>   </a:t>
            </a:r>
            <a:r>
              <a:rPr lang="en-US" sz="2900" b="1" u="sng" dirty="0" smtClean="0"/>
              <a:t>***add at least 5 questions or new reactions to your notes from your first read</a:t>
            </a:r>
          </a:p>
          <a:p>
            <a:pPr marL="0" lvl="1" indent="0">
              <a:buNone/>
            </a:pPr>
            <a:endParaRPr lang="en-US" sz="2600" dirty="0"/>
          </a:p>
          <a:p>
            <a:pPr marL="0" lvl="1" indent="0">
              <a:buNone/>
            </a:pPr>
            <a:r>
              <a:rPr lang="en-US" sz="3100" dirty="0" smtClean="0"/>
              <a:t>When you finish, exchange your copy with a partner. Read your partner’s annotations, and then talk about what you chose to mark and how you reacted to the text. Did you agree on what the main idea was? Did you mark the same arguments and examples? Did you agree on the conclusion? How did your responses differ?</a:t>
            </a:r>
          </a:p>
          <a:p>
            <a:pPr lvl="1"/>
            <a:endParaRPr lang="en-US" dirty="0"/>
          </a:p>
          <a:p>
            <a:pPr lvl="1"/>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1611780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World Example in action</a:t>
            </a:r>
            <a:endParaRPr lang="en-US" dirty="0"/>
          </a:p>
        </p:txBody>
      </p:sp>
      <p:sp>
        <p:nvSpPr>
          <p:cNvPr id="3" name="Content Placeholder 2"/>
          <p:cNvSpPr>
            <a:spLocks noGrp="1"/>
          </p:cNvSpPr>
          <p:nvPr>
            <p:ph idx="1"/>
          </p:nvPr>
        </p:nvSpPr>
        <p:spPr/>
        <p:txBody>
          <a:bodyPr/>
          <a:lstStyle/>
          <a:p>
            <a:r>
              <a:rPr lang="en-US" dirty="0" smtClean="0">
                <a:hlinkClick r:id="rId2"/>
              </a:rPr>
              <a:t>Philly Soda Tax</a:t>
            </a:r>
            <a:endParaRPr lang="en-US" dirty="0" smtClean="0"/>
          </a:p>
          <a:p>
            <a:endParaRPr lang="en-US" dirty="0"/>
          </a:p>
          <a:p>
            <a:r>
              <a:rPr lang="en-US" dirty="0" smtClean="0"/>
              <a:t>After reading </a:t>
            </a:r>
            <a:r>
              <a:rPr lang="en-US" dirty="0" err="1" smtClean="0"/>
              <a:t>Bittman</a:t>
            </a:r>
            <a:r>
              <a:rPr lang="en-US" dirty="0" smtClean="0"/>
              <a:t> and watching this news clip, what is your initial reaction to the idea of taxing unhealthful foods and using the revenue to subsidize other needed, healthy programs? </a:t>
            </a:r>
            <a:endParaRPr lang="en-US" dirty="0"/>
          </a:p>
        </p:txBody>
      </p:sp>
    </p:spTree>
    <p:extLst>
      <p:ext uri="{BB962C8B-B14F-4D97-AF65-F5344CB8AC3E}">
        <p14:creationId xmlns:p14="http://schemas.microsoft.com/office/powerpoint/2010/main" val="3222214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your </a:t>
            </a:r>
            <a:r>
              <a:rPr lang="en-US" dirty="0" err="1" smtClean="0"/>
              <a:t>NOtes</a:t>
            </a:r>
            <a:endParaRPr lang="en-US" dirty="0"/>
          </a:p>
        </p:txBody>
      </p:sp>
      <p:sp>
        <p:nvSpPr>
          <p:cNvPr id="3" name="Content Placeholder 2"/>
          <p:cNvSpPr>
            <a:spLocks noGrp="1"/>
          </p:cNvSpPr>
          <p:nvPr>
            <p:ph idx="1"/>
          </p:nvPr>
        </p:nvSpPr>
        <p:spPr/>
        <p:txBody>
          <a:bodyPr/>
          <a:lstStyle/>
          <a:p>
            <a:r>
              <a:rPr lang="en-US" dirty="0"/>
              <a:t>When you finish, exchange your copy with a partner. </a:t>
            </a:r>
            <a:endParaRPr lang="en-US" dirty="0" smtClean="0"/>
          </a:p>
          <a:p>
            <a:pPr lvl="1"/>
            <a:r>
              <a:rPr lang="en-US" dirty="0" smtClean="0"/>
              <a:t>Read </a:t>
            </a:r>
            <a:r>
              <a:rPr lang="en-US" dirty="0"/>
              <a:t>your partner’s annotations, and then talk about what you chose to mark and how you reacted to the text. </a:t>
            </a:r>
            <a:endParaRPr lang="en-US" dirty="0" smtClean="0"/>
          </a:p>
          <a:p>
            <a:pPr lvl="2"/>
            <a:r>
              <a:rPr lang="en-US" dirty="0" smtClean="0"/>
              <a:t>Did </a:t>
            </a:r>
            <a:r>
              <a:rPr lang="en-US" dirty="0"/>
              <a:t>you agree on what the main idea was? </a:t>
            </a:r>
            <a:endParaRPr lang="en-US" dirty="0" smtClean="0"/>
          </a:p>
          <a:p>
            <a:pPr lvl="2"/>
            <a:r>
              <a:rPr lang="en-US" dirty="0" smtClean="0"/>
              <a:t>Did </a:t>
            </a:r>
            <a:r>
              <a:rPr lang="en-US" dirty="0"/>
              <a:t>you mark the same arguments and examples? </a:t>
            </a:r>
            <a:endParaRPr lang="en-US" dirty="0" smtClean="0"/>
          </a:p>
          <a:p>
            <a:pPr lvl="2"/>
            <a:r>
              <a:rPr lang="en-US" dirty="0" smtClean="0"/>
              <a:t>Did </a:t>
            </a:r>
            <a:r>
              <a:rPr lang="en-US" dirty="0"/>
              <a:t>you agree on the conclusion? </a:t>
            </a:r>
            <a:endParaRPr lang="en-US" dirty="0" smtClean="0"/>
          </a:p>
          <a:p>
            <a:pPr lvl="2"/>
            <a:r>
              <a:rPr lang="en-US" dirty="0" smtClean="0"/>
              <a:t>How </a:t>
            </a:r>
            <a:r>
              <a:rPr lang="en-US" dirty="0"/>
              <a:t>did your responses differ?</a:t>
            </a:r>
          </a:p>
          <a:p>
            <a:endParaRPr lang="en-US" dirty="0"/>
          </a:p>
        </p:txBody>
      </p:sp>
    </p:spTree>
    <p:extLst>
      <p:ext uri="{BB962C8B-B14F-4D97-AF65-F5344CB8AC3E}">
        <p14:creationId xmlns:p14="http://schemas.microsoft.com/office/powerpoint/2010/main" val="3200255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Class PAPA Square and Precis </a:t>
            </a:r>
            <a:endParaRPr lang="en-US"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1828800"/>
            <a:ext cx="4462414" cy="37948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210386" y="1371600"/>
            <a:ext cx="4315419"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2803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TED Talk </a:t>
            </a:r>
            <a:endParaRPr lang="en-US" dirty="0"/>
          </a:p>
        </p:txBody>
      </p:sp>
      <p:sp>
        <p:nvSpPr>
          <p:cNvPr id="6" name="Content Placeholder 5"/>
          <p:cNvSpPr>
            <a:spLocks noGrp="1"/>
          </p:cNvSpPr>
          <p:nvPr>
            <p:ph idx="1"/>
          </p:nvPr>
        </p:nvSpPr>
        <p:spPr/>
        <p:txBody>
          <a:bodyPr/>
          <a:lstStyle/>
          <a:p>
            <a:r>
              <a:rPr lang="en-US" dirty="0" smtClean="0">
                <a:hlinkClick r:id="rId2"/>
              </a:rPr>
              <a:t>Jamie Oliver's "Teach Every Child About Food“</a:t>
            </a:r>
            <a:endParaRPr lang="en-US" dirty="0" smtClean="0"/>
          </a:p>
          <a:p>
            <a:pPr marL="0" indent="0">
              <a:buNone/>
            </a:pPr>
            <a:endParaRPr lang="en-US" dirty="0" smtClean="0"/>
          </a:p>
          <a:p>
            <a:r>
              <a:rPr lang="en-US" dirty="0" smtClean="0"/>
              <a:t>Using the Rhetorical Triangle Notes, compose a 5 sentence Rhetorical Precis that outlines Oliver’s argument. </a:t>
            </a:r>
          </a:p>
          <a:p>
            <a:pPr lvl="1"/>
            <a:r>
              <a:rPr lang="en-US" dirty="0" smtClean="0"/>
              <a:t>For the 5</a:t>
            </a:r>
            <a:r>
              <a:rPr lang="en-US" baseline="30000" dirty="0" smtClean="0"/>
              <a:t>th</a:t>
            </a:r>
            <a:r>
              <a:rPr lang="en-US" dirty="0" smtClean="0"/>
              <a:t> sentence, select </a:t>
            </a:r>
            <a:r>
              <a:rPr lang="en-US" b="1" u="sng" dirty="0" smtClean="0"/>
              <a:t>one solution </a:t>
            </a:r>
            <a:r>
              <a:rPr lang="en-US" dirty="0" smtClean="0"/>
              <a:t>Oliver offers and state whether you </a:t>
            </a:r>
            <a:r>
              <a:rPr lang="en-US" b="1" u="sng" dirty="0" smtClean="0"/>
              <a:t>agree or disagree </a:t>
            </a:r>
            <a:r>
              <a:rPr lang="en-US" dirty="0" smtClean="0"/>
              <a:t>with it and </a:t>
            </a:r>
            <a:r>
              <a:rPr lang="en-US" sz="3200" b="1" u="sng" dirty="0" smtClean="0"/>
              <a:t>WHY.</a:t>
            </a:r>
            <a:r>
              <a:rPr lang="en-US" dirty="0" smtClean="0"/>
              <a:t> </a:t>
            </a:r>
          </a:p>
          <a:p>
            <a:endParaRPr lang="en-US" dirty="0"/>
          </a:p>
        </p:txBody>
      </p:sp>
    </p:spTree>
    <p:extLst>
      <p:ext uri="{BB962C8B-B14F-4D97-AF65-F5344CB8AC3E}">
        <p14:creationId xmlns:p14="http://schemas.microsoft.com/office/powerpoint/2010/main" val="1596431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for Understanding</a:t>
            </a:r>
            <a:endParaRPr lang="en-US" dirty="0"/>
          </a:p>
        </p:txBody>
      </p:sp>
      <p:sp>
        <p:nvSpPr>
          <p:cNvPr id="3" name="Content Placeholder 2"/>
          <p:cNvSpPr>
            <a:spLocks noGrp="1"/>
          </p:cNvSpPr>
          <p:nvPr>
            <p:ph idx="1"/>
          </p:nvPr>
        </p:nvSpPr>
        <p:spPr>
          <a:xfrm>
            <a:off x="304800" y="1295400"/>
            <a:ext cx="8686800" cy="4784725"/>
          </a:xfrm>
        </p:spPr>
        <p:txBody>
          <a:bodyPr>
            <a:normAutofit lnSpcReduction="10000"/>
          </a:bodyPr>
          <a:lstStyle/>
          <a:p>
            <a:r>
              <a:rPr lang="en-US" dirty="0" smtClean="0"/>
              <a:t>As we read, use highlighters to </a:t>
            </a:r>
            <a:r>
              <a:rPr lang="en-US" dirty="0" err="1" smtClean="0"/>
              <a:t>Colormark</a:t>
            </a:r>
            <a:r>
              <a:rPr lang="en-US" dirty="0" smtClean="0"/>
              <a:t> Brody’s use of Ethos, Pathos and Logos. </a:t>
            </a:r>
          </a:p>
          <a:p>
            <a:pPr lvl="1"/>
            <a:r>
              <a:rPr lang="en-US" dirty="0" smtClean="0"/>
              <a:t>Where and how does Brody establish herself as credible? </a:t>
            </a:r>
          </a:p>
          <a:p>
            <a:pPr lvl="1"/>
            <a:r>
              <a:rPr lang="en-US" dirty="0" smtClean="0"/>
              <a:t>Where and how does she make the subject matter to the audience? </a:t>
            </a:r>
          </a:p>
          <a:p>
            <a:pPr lvl="1"/>
            <a:r>
              <a:rPr lang="en-US" dirty="0" smtClean="0"/>
              <a:t>Where and how does she use logic to </a:t>
            </a:r>
            <a:r>
              <a:rPr lang="en-US" dirty="0" err="1" smtClean="0"/>
              <a:t>persude</a:t>
            </a:r>
            <a:r>
              <a:rPr lang="en-US" dirty="0" smtClean="0"/>
              <a:t> her audience? </a:t>
            </a:r>
          </a:p>
          <a:p>
            <a:pPr lvl="1"/>
            <a:r>
              <a:rPr lang="en-US" dirty="0" smtClean="0"/>
              <a:t>Is there a balance between the three types of appeals? </a:t>
            </a:r>
            <a:endParaRPr lang="en-US" dirty="0"/>
          </a:p>
        </p:txBody>
      </p:sp>
    </p:spTree>
    <p:extLst>
      <p:ext uri="{BB962C8B-B14F-4D97-AF65-F5344CB8AC3E}">
        <p14:creationId xmlns:p14="http://schemas.microsoft.com/office/powerpoint/2010/main" val="4065060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915400" cy="838200"/>
          </a:xfrm>
        </p:spPr>
        <p:txBody>
          <a:bodyPr>
            <a:noAutofit/>
          </a:bodyPr>
          <a:lstStyle/>
          <a:p>
            <a:r>
              <a:rPr lang="en-US" sz="2800" dirty="0" smtClean="0"/>
              <a:t>Small Group PAPA Square and Rhetorical Precis </a:t>
            </a:r>
            <a:endParaRPr lang="en-US" sz="2800" dirty="0"/>
          </a:p>
        </p:txBody>
      </p:sp>
      <p:sp>
        <p:nvSpPr>
          <p:cNvPr id="3" name="Content Placeholder 2"/>
          <p:cNvSpPr>
            <a:spLocks noGrp="1"/>
          </p:cNvSpPr>
          <p:nvPr>
            <p:ph idx="1"/>
          </p:nvPr>
        </p:nvSpPr>
        <p:spPr/>
        <p:txBody>
          <a:bodyPr/>
          <a:lstStyle/>
          <a:p>
            <a:r>
              <a:rPr lang="en-US" dirty="0" smtClean="0"/>
              <a:t>With your group, complete a PAPA Square, then use that analysis to compose a Rhetorical Precis</a:t>
            </a:r>
          </a:p>
          <a:p>
            <a:pPr lvl="1"/>
            <a:r>
              <a:rPr lang="en-US" dirty="0" smtClean="0"/>
              <a:t>Work collaboratively</a:t>
            </a:r>
          </a:p>
          <a:p>
            <a:pPr lvl="1"/>
            <a:r>
              <a:rPr lang="en-US" dirty="0" smtClean="0"/>
              <a:t>Everyone writes </a:t>
            </a:r>
            <a:r>
              <a:rPr lang="en-US" smtClean="0"/>
              <a:t>on their own copy </a:t>
            </a:r>
            <a:endParaRPr lang="en-US" dirty="0"/>
          </a:p>
        </p:txBody>
      </p:sp>
    </p:spTree>
    <p:extLst>
      <p:ext uri="{BB962C8B-B14F-4D97-AF65-F5344CB8AC3E}">
        <p14:creationId xmlns:p14="http://schemas.microsoft.com/office/powerpoint/2010/main" val="1892319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Author’s Point? </a:t>
            </a:r>
            <a:endParaRPr lang="en-US" dirty="0"/>
          </a:p>
        </p:txBody>
      </p:sp>
      <p:pic>
        <p:nvPicPr>
          <p:cNvPr id="4" name="Content Placeholder 3" descr="untitled.png"/>
          <p:cNvPicPr>
            <a:picLocks noGrp="1" noChangeAspect="1"/>
          </p:cNvPicPr>
          <p:nvPr>
            <p:ph idx="1"/>
          </p:nvPr>
        </p:nvPicPr>
        <p:blipFill>
          <a:blip r:embed="rId2" cstate="print"/>
          <a:stretch>
            <a:fillRect/>
          </a:stretch>
        </p:blipFill>
        <p:spPr>
          <a:xfrm>
            <a:off x="990600" y="1676400"/>
            <a:ext cx="7162799" cy="4838267"/>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Predictions &amp; Asking Questions</a:t>
            </a:r>
            <a:endParaRPr lang="en-US" dirty="0"/>
          </a:p>
        </p:txBody>
      </p:sp>
      <p:sp>
        <p:nvSpPr>
          <p:cNvPr id="3" name="Content Placeholder 2"/>
          <p:cNvSpPr>
            <a:spLocks noGrp="1"/>
          </p:cNvSpPr>
          <p:nvPr>
            <p:ph idx="1"/>
          </p:nvPr>
        </p:nvSpPr>
        <p:spPr>
          <a:xfrm>
            <a:off x="304800" y="1143000"/>
            <a:ext cx="8534400" cy="5715000"/>
          </a:xfrm>
        </p:spPr>
        <p:txBody>
          <a:bodyPr>
            <a:noAutofit/>
          </a:bodyPr>
          <a:lstStyle/>
          <a:p>
            <a:pPr>
              <a:buNone/>
            </a:pPr>
            <a:r>
              <a:rPr lang="en-US" dirty="0" err="1" smtClean="0"/>
              <a:t>Quickwrite</a:t>
            </a:r>
            <a:r>
              <a:rPr lang="en-US" dirty="0" smtClean="0"/>
              <a:t>: </a:t>
            </a:r>
            <a:r>
              <a:rPr lang="en-US" dirty="0"/>
              <a:t>Do you eat healthy lunches when you are at school? Why or why not</a:t>
            </a:r>
            <a:r>
              <a:rPr lang="en-US" dirty="0" smtClean="0"/>
              <a:t>? Describe a typical lunch. ½ page</a:t>
            </a:r>
          </a:p>
          <a:p>
            <a:pPr>
              <a:buNone/>
            </a:pPr>
            <a:endParaRPr lang="en-US" dirty="0"/>
          </a:p>
          <a:p>
            <a:pPr>
              <a:buNone/>
            </a:pPr>
            <a:r>
              <a:rPr lang="en-US" dirty="0" smtClean="0"/>
              <a:t>Read the first paragraph of “No Lunch Left Behind” silently.</a:t>
            </a:r>
          </a:p>
          <a:p>
            <a:pPr lvl="0"/>
            <a:r>
              <a:rPr lang="en-US" dirty="0" smtClean="0"/>
              <a:t>What do Waters and Heron think should happen to school lunches?</a:t>
            </a:r>
          </a:p>
          <a:p>
            <a:pPr lvl="0"/>
            <a:r>
              <a:rPr lang="en-US" dirty="0" smtClean="0"/>
              <a:t>Now that you’ve read the first paragraph, explain what the title of the article means.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Reading for Understanding</a:t>
            </a:r>
            <a:r>
              <a:rPr lang="en-US" dirty="0"/>
              <a:t/>
            </a:r>
            <a:br>
              <a:rPr lang="en-US" dirty="0"/>
            </a:br>
            <a:endParaRPr lang="en-US" dirty="0"/>
          </a:p>
        </p:txBody>
      </p:sp>
      <p:sp>
        <p:nvSpPr>
          <p:cNvPr id="3" name="Content Placeholder 2"/>
          <p:cNvSpPr>
            <a:spLocks noGrp="1"/>
          </p:cNvSpPr>
          <p:nvPr>
            <p:ph idx="1"/>
          </p:nvPr>
        </p:nvSpPr>
        <p:spPr>
          <a:xfrm>
            <a:off x="304800" y="1143000"/>
            <a:ext cx="8686800" cy="5486400"/>
          </a:xfrm>
        </p:spPr>
        <p:txBody>
          <a:bodyPr>
            <a:normAutofit fontScale="92500"/>
          </a:bodyPr>
          <a:lstStyle/>
          <a:p>
            <a:r>
              <a:rPr lang="en-US" dirty="0" smtClean="0"/>
              <a:t>The </a:t>
            </a:r>
            <a:r>
              <a:rPr lang="en-US" dirty="0"/>
              <a:t>first reading of an essay is intended to help you understand the text and confirm your predictions. This step is sometimes called reading “with the grain” or “playing the believing game.” As you read, think about the following questions:</a:t>
            </a:r>
          </a:p>
          <a:p>
            <a:pPr lvl="1"/>
            <a:r>
              <a:rPr lang="en-US" dirty="0"/>
              <a:t>Which of your predictions turned out to be true?</a:t>
            </a:r>
          </a:p>
          <a:p>
            <a:pPr lvl="1"/>
            <a:r>
              <a:rPr lang="en-US" dirty="0"/>
              <a:t>What surprised you?</a:t>
            </a:r>
          </a:p>
          <a:p>
            <a:pPr lvl="1"/>
            <a:r>
              <a:rPr lang="en-US" dirty="0"/>
              <a:t>If your predictions turned out to be wrong, what misled you?</a:t>
            </a:r>
          </a:p>
          <a:p>
            <a:pPr lvl="1"/>
            <a:r>
              <a:rPr lang="en-US" dirty="0"/>
              <a:t>Can you answer the question you created from the title?</a:t>
            </a:r>
          </a:p>
          <a:p>
            <a:pPr lvl="1"/>
            <a:r>
              <a:rPr lang="en-US" dirty="0"/>
              <a:t>What, if anything, is still confusing to you?</a:t>
            </a:r>
          </a:p>
        </p:txBody>
      </p:sp>
    </p:spTree>
    <p:extLst>
      <p:ext uri="{BB962C8B-B14F-4D97-AF65-F5344CB8AC3E}">
        <p14:creationId xmlns:p14="http://schemas.microsoft.com/office/powerpoint/2010/main" val="1533848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838200"/>
          </a:xfrm>
        </p:spPr>
        <p:txBody>
          <a:bodyPr/>
          <a:lstStyle/>
          <a:p>
            <a:r>
              <a:rPr lang="en-US" dirty="0"/>
              <a:t>descriptive </a:t>
            </a:r>
            <a:r>
              <a:rPr lang="en-US" dirty="0" smtClean="0"/>
              <a:t>outlining </a:t>
            </a:r>
            <a:endParaRPr lang="en-US" dirty="0"/>
          </a:p>
        </p:txBody>
      </p:sp>
      <p:sp>
        <p:nvSpPr>
          <p:cNvPr id="3" name="Content Placeholder 2"/>
          <p:cNvSpPr>
            <a:spLocks noGrp="1"/>
          </p:cNvSpPr>
          <p:nvPr>
            <p:ph idx="1"/>
          </p:nvPr>
        </p:nvSpPr>
        <p:spPr>
          <a:xfrm>
            <a:off x="2209800" y="1295400"/>
            <a:ext cx="5029200" cy="5552658"/>
          </a:xfrm>
        </p:spPr>
        <p:txBody>
          <a:bodyPr>
            <a:normAutofit fontScale="92500" lnSpcReduction="10000"/>
          </a:bodyPr>
          <a:lstStyle/>
          <a:p>
            <a:pPr marL="0" indent="0">
              <a:buNone/>
            </a:pPr>
            <a:r>
              <a:rPr lang="en-US" b="1" dirty="0" smtClean="0"/>
              <a:t>No </a:t>
            </a:r>
            <a:r>
              <a:rPr lang="en-US" b="1" dirty="0"/>
              <a:t>Lunch Left </a:t>
            </a:r>
            <a:r>
              <a:rPr lang="en-US" b="1" dirty="0" smtClean="0"/>
              <a:t>Behind</a:t>
            </a:r>
            <a:r>
              <a:rPr lang="en-US" dirty="0"/>
              <a:t> </a:t>
            </a:r>
            <a:r>
              <a:rPr lang="en-US" dirty="0" smtClean="0"/>
              <a:t>  </a:t>
            </a:r>
          </a:p>
          <a:p>
            <a:pPr marL="0" indent="0">
              <a:buNone/>
            </a:pPr>
            <a:r>
              <a:rPr lang="en-US" sz="1700" b="1" dirty="0" smtClean="0"/>
              <a:t>By </a:t>
            </a:r>
            <a:r>
              <a:rPr lang="en-US" sz="1700" b="1" dirty="0"/>
              <a:t>ALICE WATERS and KATRINA </a:t>
            </a:r>
            <a:r>
              <a:rPr lang="en-US" sz="1700" b="1" dirty="0" smtClean="0"/>
              <a:t>HERON</a:t>
            </a:r>
          </a:p>
          <a:p>
            <a:pPr marL="0" indent="0">
              <a:buNone/>
            </a:pPr>
            <a:endParaRPr lang="en-US" sz="1700" dirty="0"/>
          </a:p>
          <a:p>
            <a:pPr marL="0" lvl="0" indent="0">
              <a:buNone/>
            </a:pPr>
            <a:r>
              <a:rPr lang="en-US" sz="3000" dirty="0" smtClean="0"/>
              <a:t>This </a:t>
            </a:r>
            <a:r>
              <a:rPr lang="en-US" sz="3000" dirty="0"/>
              <a:t>new era of government bailouts and widespread concern over wasteful spending offers an opportunity to take a hard look at the National School Lunch Program. Launched in 1946 as a public safety net, </a:t>
            </a:r>
            <a:r>
              <a:rPr lang="en-US" sz="3000" dirty="0" smtClean="0"/>
              <a:t>it </a:t>
            </a:r>
            <a:r>
              <a:rPr lang="en-US" sz="3000" dirty="0"/>
              <a:t>has turned out to be a poor investment. It should be redesigned to make our children healthier. </a:t>
            </a:r>
          </a:p>
        </p:txBody>
      </p:sp>
      <p:sp>
        <p:nvSpPr>
          <p:cNvPr id="4" name="TextBox 3"/>
          <p:cNvSpPr txBox="1"/>
          <p:nvPr/>
        </p:nvSpPr>
        <p:spPr>
          <a:xfrm>
            <a:off x="304800" y="1981200"/>
            <a:ext cx="1600200" cy="4524315"/>
          </a:xfrm>
          <a:prstGeom prst="rect">
            <a:avLst/>
          </a:prstGeom>
          <a:noFill/>
        </p:spPr>
        <p:txBody>
          <a:bodyPr wrap="square" rtlCol="0">
            <a:spAutoFit/>
          </a:bodyPr>
          <a:lstStyle/>
          <a:p>
            <a:r>
              <a:rPr lang="en-US" b="1" dirty="0" smtClean="0"/>
              <a:t>Content: </a:t>
            </a:r>
          </a:p>
          <a:p>
            <a:r>
              <a:rPr lang="en-US" b="1" i="1" u="sng" dirty="0" smtClean="0"/>
              <a:t>What </a:t>
            </a:r>
            <a:r>
              <a:rPr lang="en-US" b="1" i="1" dirty="0" smtClean="0"/>
              <a:t>are the authors saying? </a:t>
            </a:r>
            <a:r>
              <a:rPr lang="en-US" sz="1400" b="1" i="1" dirty="0" smtClean="0"/>
              <a:t>(Paraphrase / summarize)</a:t>
            </a:r>
          </a:p>
          <a:p>
            <a:endParaRPr lang="en-US" i="1" dirty="0" smtClean="0"/>
          </a:p>
          <a:p>
            <a:r>
              <a:rPr lang="en-US" i="1" dirty="0" smtClean="0"/>
              <a:t>The </a:t>
            </a:r>
            <a:r>
              <a:rPr lang="en-US" i="1" dirty="0"/>
              <a:t>National School Lunch Program is a failure and should be reformed to improve children’s health. </a:t>
            </a:r>
            <a:endParaRPr lang="en-US" dirty="0">
              <a:latin typeface="Bradley Hand ITC" panose="03070402050302030203" pitchFamily="66" charset="0"/>
            </a:endParaRPr>
          </a:p>
        </p:txBody>
      </p:sp>
      <p:sp>
        <p:nvSpPr>
          <p:cNvPr id="6" name="TextBox 5"/>
          <p:cNvSpPr txBox="1"/>
          <p:nvPr/>
        </p:nvSpPr>
        <p:spPr>
          <a:xfrm>
            <a:off x="7391400" y="1961606"/>
            <a:ext cx="1600200" cy="4801314"/>
          </a:xfrm>
          <a:prstGeom prst="rect">
            <a:avLst/>
          </a:prstGeom>
          <a:noFill/>
        </p:spPr>
        <p:txBody>
          <a:bodyPr wrap="square" rtlCol="0">
            <a:spAutoFit/>
          </a:bodyPr>
          <a:lstStyle/>
          <a:p>
            <a:r>
              <a:rPr lang="en-US" b="1" dirty="0" smtClean="0"/>
              <a:t>Purpose: </a:t>
            </a:r>
          </a:p>
          <a:p>
            <a:r>
              <a:rPr lang="en-US" b="1" i="1" u="sng" dirty="0" smtClean="0"/>
              <a:t>Why </a:t>
            </a:r>
            <a:r>
              <a:rPr lang="en-US" b="1" i="1" dirty="0" smtClean="0"/>
              <a:t>did the authors provide this content? </a:t>
            </a:r>
          </a:p>
          <a:p>
            <a:endParaRPr lang="en-US" i="1" dirty="0" smtClean="0"/>
          </a:p>
          <a:p>
            <a:r>
              <a:rPr lang="en-US" i="1" dirty="0" smtClean="0"/>
              <a:t>The </a:t>
            </a:r>
            <a:r>
              <a:rPr lang="en-US" i="1" dirty="0"/>
              <a:t>purpose is to make a </a:t>
            </a:r>
            <a:r>
              <a:rPr lang="en-US" i="1" dirty="0" err="1" smtClean="0"/>
              <a:t>recommenda-tion</a:t>
            </a:r>
            <a:r>
              <a:rPr lang="en-US" i="1" dirty="0" smtClean="0"/>
              <a:t> </a:t>
            </a:r>
            <a:r>
              <a:rPr lang="en-US" i="1" dirty="0"/>
              <a:t>for how to improve children’s </a:t>
            </a:r>
            <a:r>
              <a:rPr lang="en-US" i="1" dirty="0" smtClean="0"/>
              <a:t>health based on the lunch they are provided at school.</a:t>
            </a:r>
            <a:endParaRPr lang="en-US" dirty="0"/>
          </a:p>
        </p:txBody>
      </p:sp>
    </p:spTree>
    <p:extLst>
      <p:ext uri="{BB962C8B-B14F-4D97-AF65-F5344CB8AC3E}">
        <p14:creationId xmlns:p14="http://schemas.microsoft.com/office/powerpoint/2010/main" val="2323192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Considering Structure</a:t>
            </a:r>
            <a:endParaRPr lang="en-US" dirty="0"/>
          </a:p>
        </p:txBody>
      </p:sp>
      <p:sp>
        <p:nvSpPr>
          <p:cNvPr id="3" name="Content Placeholder 2"/>
          <p:cNvSpPr>
            <a:spLocks noGrp="1"/>
          </p:cNvSpPr>
          <p:nvPr>
            <p:ph idx="1"/>
          </p:nvPr>
        </p:nvSpPr>
        <p:spPr/>
        <p:txBody>
          <a:bodyPr/>
          <a:lstStyle/>
          <a:p>
            <a:pPr lvl="0"/>
            <a:r>
              <a:rPr lang="en-US" dirty="0"/>
              <a:t>How are the authors’ arguments ordered? (Which arguments come first, in the middle, last?) What is the effect of this on the reader</a:t>
            </a:r>
            <a:r>
              <a:rPr lang="en-US" dirty="0" smtClean="0"/>
              <a:t>?</a:t>
            </a:r>
          </a:p>
          <a:p>
            <a:pPr marL="0" lvl="0" indent="0">
              <a:buNone/>
            </a:pPr>
            <a:endParaRPr lang="en-US" dirty="0"/>
          </a:p>
          <a:p>
            <a:r>
              <a:rPr lang="en-US" dirty="0"/>
              <a:t>How has the structure of the text helped make the argument clear, convincing, and engaging?</a:t>
            </a:r>
          </a:p>
        </p:txBody>
      </p:sp>
    </p:spTree>
    <p:extLst>
      <p:ext uri="{BB962C8B-B14F-4D97-AF65-F5344CB8AC3E}">
        <p14:creationId xmlns:p14="http://schemas.microsoft.com/office/powerpoint/2010/main" val="3265226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err="1" smtClean="0"/>
              <a:t>Quickwrite</a:t>
            </a:r>
            <a:r>
              <a:rPr lang="en-US" dirty="0" smtClean="0"/>
              <a:t> #1</a:t>
            </a:r>
            <a:endParaRPr lang="en-US" dirty="0"/>
          </a:p>
        </p:txBody>
      </p:sp>
      <p:sp>
        <p:nvSpPr>
          <p:cNvPr id="3" name="Content Placeholder 2"/>
          <p:cNvSpPr>
            <a:spLocks noGrp="1"/>
          </p:cNvSpPr>
          <p:nvPr>
            <p:ph idx="1"/>
          </p:nvPr>
        </p:nvSpPr>
        <p:spPr>
          <a:xfrm>
            <a:off x="457200" y="1219200"/>
            <a:ext cx="8229600" cy="5257800"/>
          </a:xfrm>
        </p:spPr>
        <p:txBody>
          <a:bodyPr/>
          <a:lstStyle/>
          <a:p>
            <a:pPr>
              <a:buNone/>
            </a:pPr>
            <a:r>
              <a:rPr lang="en-US" dirty="0" smtClean="0"/>
              <a:t>Write for 5 minutes about the following question:</a:t>
            </a:r>
          </a:p>
          <a:p>
            <a:r>
              <a:rPr lang="en-US" dirty="0" smtClean="0"/>
              <a:t>Americans are at increasing risk of disease because of the unhealthy foods we eat. What will it take to get us to change our eating habits? (At least ½ page)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M&amp;M’s Did you eat?? </a:t>
            </a:r>
            <a:endParaRPr lang="en-US" dirty="0"/>
          </a:p>
        </p:txBody>
      </p:sp>
      <p:sp>
        <p:nvSpPr>
          <p:cNvPr id="3" name="Content Placeholder 2"/>
          <p:cNvSpPr>
            <a:spLocks noGrp="1"/>
          </p:cNvSpPr>
          <p:nvPr>
            <p:ph idx="1"/>
          </p:nvPr>
        </p:nvSpPr>
        <p:spPr>
          <a:xfrm>
            <a:off x="304800" y="1371600"/>
            <a:ext cx="8686800" cy="4708525"/>
          </a:xfrm>
        </p:spPr>
        <p:txBody>
          <a:bodyPr/>
          <a:lstStyle/>
          <a:p>
            <a:pPr>
              <a:buNone/>
            </a:pPr>
            <a:r>
              <a:rPr lang="en-US" dirty="0" smtClean="0"/>
              <a:t>On the bottom of your QW, write down how many M&amp;Ms you ate:_____</a:t>
            </a:r>
          </a:p>
          <a:p>
            <a:pPr>
              <a:buNone/>
            </a:pPr>
            <a:endParaRPr lang="en-US" dirty="0" smtClean="0"/>
          </a:p>
          <a:p>
            <a:r>
              <a:rPr lang="en-US" dirty="0" smtClean="0">
                <a:hlinkClick r:id="rId2"/>
              </a:rPr>
              <a:t>M&amp;Ms</a:t>
            </a:r>
            <a:endParaRPr lang="en-US" dirty="0" smtClean="0"/>
          </a:p>
          <a:p>
            <a:pPr lvl="1">
              <a:buNone/>
            </a:pP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Qyickwrite</a:t>
            </a:r>
            <a:r>
              <a:rPr lang="en-US" dirty="0" smtClean="0"/>
              <a:t> #2</a:t>
            </a:r>
            <a:endParaRPr lang="en-US" dirty="0"/>
          </a:p>
        </p:txBody>
      </p:sp>
      <p:sp>
        <p:nvSpPr>
          <p:cNvPr id="3" name="Content Placeholder 2"/>
          <p:cNvSpPr>
            <a:spLocks noGrp="1"/>
          </p:cNvSpPr>
          <p:nvPr>
            <p:ph idx="1"/>
          </p:nvPr>
        </p:nvSpPr>
        <p:spPr/>
        <p:txBody>
          <a:bodyPr/>
          <a:lstStyle/>
          <a:p>
            <a:r>
              <a:rPr lang="en-US" dirty="0" smtClean="0"/>
              <a:t>Would you have </a:t>
            </a:r>
            <a:r>
              <a:rPr lang="en-US" dirty="0"/>
              <a:t>eaten as many </a:t>
            </a:r>
            <a:r>
              <a:rPr lang="en-US" dirty="0" smtClean="0"/>
              <a:t>M&amp;Ms </a:t>
            </a:r>
            <a:r>
              <a:rPr lang="en-US" dirty="0"/>
              <a:t>if I had told </a:t>
            </a:r>
            <a:r>
              <a:rPr lang="en-US" dirty="0" smtClean="0"/>
              <a:t>your before you ate them </a:t>
            </a:r>
            <a:r>
              <a:rPr lang="en-US" dirty="0"/>
              <a:t>how much effort it would take to burn them </a:t>
            </a:r>
            <a:r>
              <a:rPr lang="en-US" dirty="0" smtClean="0"/>
              <a:t>off? Why or why not? </a:t>
            </a:r>
          </a:p>
          <a:p>
            <a:endParaRPr lang="en-US" dirty="0"/>
          </a:p>
          <a:p>
            <a:pPr marL="0" indent="0">
              <a:buNone/>
            </a:pPr>
            <a:endParaRPr lang="en-US" dirty="0"/>
          </a:p>
        </p:txBody>
      </p:sp>
    </p:spTree>
    <p:extLst>
      <p:ext uri="{BB962C8B-B14F-4D97-AF65-F5344CB8AC3E}">
        <p14:creationId xmlns:p14="http://schemas.microsoft.com/office/powerpoint/2010/main" val="4088057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067800" cy="838200"/>
          </a:xfrm>
        </p:spPr>
        <p:txBody>
          <a:bodyPr>
            <a:normAutofit fontScale="90000"/>
          </a:bodyPr>
          <a:lstStyle/>
          <a:p>
            <a:r>
              <a:rPr lang="en-US" sz="3000" dirty="0">
                <a:effectLst/>
              </a:rPr>
              <a:t>Should food labels include exercise 'equivalents'?</a:t>
            </a:r>
            <a:r>
              <a:rPr lang="en-US" dirty="0">
                <a:effectLst/>
              </a:rPr>
              <a:t/>
            </a:r>
            <a:br>
              <a:rPr lang="en-US" dirty="0">
                <a:effectLst/>
              </a:rPr>
            </a:br>
            <a:r>
              <a:rPr lang="en-US" sz="2200" b="1" dirty="0">
                <a:effectLst/>
              </a:rPr>
              <a:t>By Carina Storrs, </a:t>
            </a:r>
            <a:r>
              <a:rPr lang="en-US" sz="2200" b="1" dirty="0" smtClean="0">
                <a:effectLst/>
              </a:rPr>
              <a:t>CNN</a:t>
            </a:r>
            <a:r>
              <a:rPr lang="en-US" sz="2200" b="1" dirty="0">
                <a:effectLst/>
              </a:rPr>
              <a:t> </a:t>
            </a:r>
            <a:r>
              <a:rPr lang="en-US" sz="2200" dirty="0" smtClean="0">
                <a:effectLst/>
              </a:rPr>
              <a:t>April </a:t>
            </a:r>
            <a:r>
              <a:rPr lang="en-US" sz="2200" dirty="0">
                <a:effectLst/>
              </a:rPr>
              <a:t>7, 2016</a:t>
            </a:r>
            <a:br>
              <a:rPr lang="en-US" sz="2200" dirty="0">
                <a:effectLst/>
              </a:rPr>
            </a:br>
            <a:endParaRPr lang="en-US" sz="2200" dirty="0"/>
          </a:p>
        </p:txBody>
      </p:sp>
      <p:sp>
        <p:nvSpPr>
          <p:cNvPr id="3" name="Content Placeholder 2"/>
          <p:cNvSpPr>
            <a:spLocks noGrp="1"/>
          </p:cNvSpPr>
          <p:nvPr>
            <p:ph idx="1"/>
          </p:nvPr>
        </p:nvSpPr>
        <p:spPr>
          <a:xfrm>
            <a:off x="304800" y="1219200"/>
            <a:ext cx="8686800" cy="5410200"/>
          </a:xfrm>
        </p:spPr>
        <p:txBody>
          <a:bodyPr>
            <a:normAutofit fontScale="92500" lnSpcReduction="10000"/>
          </a:bodyPr>
          <a:lstStyle/>
          <a:p>
            <a:pPr marL="0" indent="0">
              <a:buNone/>
            </a:pPr>
            <a:r>
              <a:rPr lang="en-US" sz="2600" dirty="0"/>
              <a:t>Imagine you're choosing between two different boxes of cookies at the grocery store. One has a label informing you that you could burn off the calories in a serving by jogging for 10 minutes, while the label on the other box says you would have to jog for 20 minutes. Would that help you decide which cookie to buy?</a:t>
            </a:r>
          </a:p>
          <a:p>
            <a:endParaRPr lang="en-US" sz="2600" dirty="0" smtClean="0"/>
          </a:p>
          <a:p>
            <a:pPr marL="0" indent="0">
              <a:buNone/>
            </a:pPr>
            <a:r>
              <a:rPr lang="en-US" sz="2600" dirty="0" smtClean="0"/>
              <a:t>Although </a:t>
            </a:r>
            <a:r>
              <a:rPr lang="en-US" sz="2600" dirty="0"/>
              <a:t>the idea of these types of food labels has not really picked up steam in the United States, the Royal Society for Public Health, an organization of health care professionals in the United Kingdom, is advocating these "activity equivalent" labels. They would tell consumers how many minutes they would have to engage in several types of exercise, such as walking and jogging, to expend the calories in specific food items</a:t>
            </a:r>
            <a:r>
              <a:rPr lang="en-US" sz="2600" dirty="0" smtClean="0"/>
              <a:t>.</a:t>
            </a:r>
          </a:p>
          <a:p>
            <a:r>
              <a:rPr lang="en-US" sz="2600" dirty="0" smtClean="0"/>
              <a:t>Would this make a difference? </a:t>
            </a:r>
          </a:p>
          <a:p>
            <a:r>
              <a:rPr lang="en-US" sz="2600" dirty="0" smtClean="0"/>
              <a:t>Is this an effective solution to propose? </a:t>
            </a:r>
            <a:endParaRPr lang="en-US" dirty="0"/>
          </a:p>
        </p:txBody>
      </p:sp>
    </p:spTree>
    <p:extLst>
      <p:ext uri="{BB962C8B-B14F-4D97-AF65-F5344CB8AC3E}">
        <p14:creationId xmlns:p14="http://schemas.microsoft.com/office/powerpoint/2010/main" val="34524070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lstStyle/>
          <a:p>
            <a:r>
              <a:rPr lang="en-US" dirty="0" smtClean="0"/>
              <a:t>Exercise Equivalents</a:t>
            </a:r>
            <a:endParaRPr lang="en-US" dirty="0"/>
          </a:p>
        </p:txBody>
      </p:sp>
      <p:sp>
        <p:nvSpPr>
          <p:cNvPr id="3" name="Content Placeholder 2"/>
          <p:cNvSpPr>
            <a:spLocks noGrp="1"/>
          </p:cNvSpPr>
          <p:nvPr>
            <p:ph idx="1"/>
          </p:nvPr>
        </p:nvSpPr>
        <p:spPr>
          <a:xfrm>
            <a:off x="304800" y="1066800"/>
            <a:ext cx="8686800" cy="5638800"/>
          </a:xfrm>
        </p:spPr>
        <p:txBody>
          <a:bodyPr>
            <a:normAutofit fontScale="85000" lnSpcReduction="10000"/>
          </a:bodyPr>
          <a:lstStyle/>
          <a:p>
            <a:r>
              <a:rPr lang="en-US" dirty="0"/>
              <a:t>Go </a:t>
            </a:r>
            <a:r>
              <a:rPr lang="en-US" dirty="0" smtClean="0"/>
              <a:t>to:</a:t>
            </a:r>
          </a:p>
          <a:p>
            <a:pPr marL="0" indent="0">
              <a:buNone/>
            </a:pPr>
            <a:r>
              <a:rPr lang="en-US" dirty="0" smtClean="0">
                <a:hlinkClick r:id="rId2"/>
              </a:rPr>
              <a:t>http</a:t>
            </a:r>
            <a:r>
              <a:rPr lang="en-US" dirty="0">
                <a:hlinkClick r:id="rId2"/>
              </a:rPr>
              <a:t>://www.cnn.com/2016/04/07/health/food-label-activity-equivalents/</a:t>
            </a:r>
            <a:endParaRPr lang="en-US" dirty="0"/>
          </a:p>
          <a:p>
            <a:pPr lvl="1"/>
            <a:r>
              <a:rPr lang="en-US" dirty="0"/>
              <a:t>Read the article, browse the different foods and their exercise </a:t>
            </a:r>
            <a:r>
              <a:rPr lang="en-US" dirty="0" smtClean="0"/>
              <a:t>equivalents</a:t>
            </a:r>
          </a:p>
          <a:p>
            <a:r>
              <a:rPr lang="en-US" dirty="0"/>
              <a:t>Go </a:t>
            </a:r>
            <a:r>
              <a:rPr lang="en-US" dirty="0">
                <a:hlinkClick r:id="rId3"/>
              </a:rPr>
              <a:t>http://</a:t>
            </a:r>
            <a:r>
              <a:rPr lang="en-US" dirty="0" smtClean="0">
                <a:hlinkClick r:id="rId3"/>
              </a:rPr>
              <a:t>www.dailymail.co.uk/femail/food/article-3513716/How-exercise-REALLY-takes-burn-Big-Mac.html</a:t>
            </a:r>
            <a:endParaRPr lang="en-US" dirty="0" smtClean="0"/>
          </a:p>
          <a:p>
            <a:r>
              <a:rPr lang="en-US" dirty="0" smtClean="0"/>
              <a:t>Find </a:t>
            </a:r>
            <a:r>
              <a:rPr lang="en-US" dirty="0" smtClean="0"/>
              <a:t>your favorite Fast Food meal or equivalent and </a:t>
            </a:r>
            <a:r>
              <a:rPr lang="en-US" dirty="0" smtClean="0"/>
              <a:t>determine </a:t>
            </a:r>
            <a:r>
              <a:rPr lang="en-US" dirty="0" smtClean="0"/>
              <a:t>how much exercise it would take to burn </a:t>
            </a:r>
            <a:r>
              <a:rPr lang="en-US" dirty="0" smtClean="0"/>
              <a:t>off.</a:t>
            </a:r>
          </a:p>
          <a:p>
            <a:endParaRPr lang="en-US" dirty="0" smtClean="0"/>
          </a:p>
          <a:p>
            <a:r>
              <a:rPr lang="en-US" sz="3200" dirty="0" err="1" smtClean="0"/>
              <a:t>Quickwrite</a:t>
            </a:r>
            <a:r>
              <a:rPr lang="en-US" sz="3200" dirty="0" smtClean="0"/>
              <a:t> </a:t>
            </a:r>
            <a:r>
              <a:rPr lang="en-US" sz="3200" dirty="0" smtClean="0"/>
              <a:t>#3-Would having this info affect whether or not you eat your favorite fast food meal? Why or why not? Is this an effective solution to propose? </a:t>
            </a:r>
          </a:p>
        </p:txBody>
      </p:sp>
    </p:spTree>
    <p:extLst>
      <p:ext uri="{BB962C8B-B14F-4D97-AF65-F5344CB8AC3E}">
        <p14:creationId xmlns:p14="http://schemas.microsoft.com/office/powerpoint/2010/main" val="2265990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Making Predictions: Anticipation Guide</a:t>
            </a:r>
            <a:endParaRPr lang="en-US" dirty="0"/>
          </a:p>
        </p:txBody>
      </p:sp>
      <p:sp>
        <p:nvSpPr>
          <p:cNvPr id="3" name="Content Placeholder 2"/>
          <p:cNvSpPr>
            <a:spLocks noGrp="1"/>
          </p:cNvSpPr>
          <p:nvPr>
            <p:ph idx="1"/>
          </p:nvPr>
        </p:nvSpPr>
        <p:spPr>
          <a:xfrm>
            <a:off x="304800" y="1371600"/>
            <a:ext cx="8686800" cy="5029200"/>
          </a:xfrm>
        </p:spPr>
        <p:txBody>
          <a:bodyPr>
            <a:normAutofit lnSpcReduction="10000"/>
          </a:bodyPr>
          <a:lstStyle/>
          <a:p>
            <a:r>
              <a:rPr lang="en-US" dirty="0" smtClean="0"/>
              <a:t>Fill out the “Before Reading” column of the “Anticipation Guide” by considering your own beliefs and knowledge about the causes and possible solutions for the obesity epidemic. </a:t>
            </a:r>
          </a:p>
          <a:p>
            <a:endParaRPr lang="en-US" dirty="0" smtClean="0"/>
          </a:p>
          <a:p>
            <a:r>
              <a:rPr lang="en-US" dirty="0" smtClean="0"/>
              <a:t>After we read the articles you will be reconsider these ideas by filing out the second column  and indicate which text, paragraph and information informed your opinion by completing the third and fourth column.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Anticipation Guide</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2744" y="1524000"/>
            <a:ext cx="8425047"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2810</TotalTime>
  <Words>1573</Words>
  <Application>Microsoft Office PowerPoint</Application>
  <PresentationFormat>On-screen Show (4:3)</PresentationFormat>
  <Paragraphs>123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Trek</vt:lpstr>
      <vt:lpstr>Good Food Bad Food</vt:lpstr>
      <vt:lpstr>What’s the Author’s Point? </vt:lpstr>
      <vt:lpstr>Quickwrite #1</vt:lpstr>
      <vt:lpstr>How Many M&amp;M’s Did you eat?? </vt:lpstr>
      <vt:lpstr>Qyickwrite #2</vt:lpstr>
      <vt:lpstr>Should food labels include exercise 'equivalents'? By Carina Storrs, CNN April 7, 2016 </vt:lpstr>
      <vt:lpstr>Exercise Equivalents</vt:lpstr>
      <vt:lpstr>Making Predictions: Anticipation Guide</vt:lpstr>
      <vt:lpstr>Anticipation Guide</vt:lpstr>
      <vt:lpstr>Surveying the TextS</vt:lpstr>
      <vt:lpstr>Making Predictions &amp; Asking Questions</vt:lpstr>
      <vt:lpstr>Annotating the Text</vt:lpstr>
      <vt:lpstr>Questioning the Text</vt:lpstr>
      <vt:lpstr>Real World Example in action</vt:lpstr>
      <vt:lpstr>Compare your NOtes</vt:lpstr>
      <vt:lpstr>Whole Class PAPA Square and Precis </vt:lpstr>
      <vt:lpstr>TED Talk </vt:lpstr>
      <vt:lpstr>Reading for Understanding</vt:lpstr>
      <vt:lpstr>Small Group PAPA Square and Rhetorical Precis </vt:lpstr>
      <vt:lpstr>Making Predictions &amp; Asking Questions</vt:lpstr>
      <vt:lpstr>Reading for Understanding </vt:lpstr>
      <vt:lpstr>descriptive outlining </vt:lpstr>
      <vt:lpstr>Considering Structure</vt:lpstr>
    </vt:vector>
  </TitlesOfParts>
  <Company>Temecula Valley 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jscharf</dc:creator>
  <cp:lastModifiedBy>Jennifer Scharf</cp:lastModifiedBy>
  <cp:revision>121</cp:revision>
  <dcterms:created xsi:type="dcterms:W3CDTF">2013-01-08T17:34:51Z</dcterms:created>
  <dcterms:modified xsi:type="dcterms:W3CDTF">2018-01-10T18:42:59Z</dcterms:modified>
</cp:coreProperties>
</file>