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992" autoAdjust="0"/>
  </p:normalViewPr>
  <p:slideViewPr>
    <p:cSldViewPr>
      <p:cViewPr>
        <p:scale>
          <a:sx n="85" d="100"/>
          <a:sy n="85" d="100"/>
        </p:scale>
        <p:origin x="-71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7-08-30T22:16:41.27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25F4FBF-2457-4035-AD83-A8E57FE64192}" emma:medium="tactile" emma:mode="ink">
          <msink:context xmlns:msink="http://schemas.microsoft.com/ink/2010/main" type="writingRegion" rotatedBoundingBox="2756,5266 7015,5266 7015,5745 2756,5745"/>
        </emma:interpretation>
      </emma:emma>
    </inkml:annotationXML>
    <inkml:traceGroup>
      <inkml:annotationXML>
        <emma:emma xmlns:emma="http://www.w3.org/2003/04/emma" version="1.0">
          <emma:interpretation id="{65A81E36-DA76-46D0-B400-3E228601B85A}" emma:medium="tactile" emma:mode="ink">
            <msink:context xmlns:msink="http://schemas.microsoft.com/ink/2010/main" type="paragraph" rotatedBoundingBox="2756,5266 7015,5266 7015,5745 2756,57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C27D1D-9EEE-4DD4-ACB0-27C77AFCF4A9}" emma:medium="tactile" emma:mode="ink">
              <msink:context xmlns:msink="http://schemas.microsoft.com/ink/2010/main" type="line" rotatedBoundingBox="2756,5266 7015,5266 7015,5745 2756,5745"/>
            </emma:interpretation>
          </emma:emma>
        </inkml:annotationXML>
        <inkml:traceGroup>
          <inkml:annotationXML>
            <emma:emma xmlns:emma="http://www.w3.org/2003/04/emma" version="1.0">
              <emma:interpretation id="{CE461F87-3889-433A-9B95-F693280D5614}" emma:medium="tactile" emma:mode="ink">
                <msink:context xmlns:msink="http://schemas.microsoft.com/ink/2010/main" type="inkWord" rotatedBoundingBox="2756,5266 2771,5266 2771,5281 2756,5281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</inkml:trace>
        </inkml:traceGroup>
        <inkml:traceGroup>
          <inkml:annotationXML>
            <emma:emma xmlns:emma="http://www.w3.org/2003/04/emma" version="1.0">
              <emma:interpretation id="{089A5537-A191-426E-9FB6-559C394E1EEC}" emma:medium="tactile" emma:mode="ink">
                <msink:context xmlns:msink="http://schemas.microsoft.com/ink/2010/main" type="inkWord" rotatedBoundingBox="7000,5730 7015,5730 7015,5745 7000,5745"/>
              </emma:interpretation>
              <emma:one-of disjunction-type="recognition" id="oneOf1">
                <emma:interpretation id="interp5" emma:lang="en-US" emma:confidence="0">
                  <emma:literal>.</emma:literal>
                </emma:interpretation>
                <emma:interpretation id="interp6" emma:lang="en-US" emma:confidence="0">
                  <emma:literal>v</emma:literal>
                </emma:interpretation>
                <emma:interpretation id="interp7" emma:lang="en-US" emma:confidence="0">
                  <emma:literal>}</emma:literal>
                </emma:interpretation>
                <emma:interpretation id="interp8" emma:lang="en-US" emma:confidence="0">
                  <emma:literal>w</emma:literal>
                </emma:interpretation>
                <emma:interpretation id="interp9" emma:lang="en-US" emma:confidence="0">
                  <emma:literal>3</emma:literal>
                </emma:interpretation>
              </emma:one-of>
            </emma:emma>
          </inkml:annotationXML>
          <inkml:trace contextRef="#ctx0" brushRef="#br0" timeOffset="2376.2376">4244 464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7-11-27T23:03:54.2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1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5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1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0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1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2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9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6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81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2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12375-BAA9-4749-9E7D-97912DA9184C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6CC38-9769-44F8-9265-EE304CF26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0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complex.com/pop-culture/the-most-iconic-movie-posters-of-all-time/vertigo" TargetMode="Externa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moop.com/julius-caesar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t1emxcttgKE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://www.booktrailersforreaders.com/How+to+Make+a+Book+Trail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utori.com/story/frederick-douglass-timeline-eaad#.Wc_-vPopeKc.email" TargetMode="External"/><Relationship Id="rId5" Type="http://schemas.openxmlformats.org/officeDocument/2006/relationships/hyperlink" Target="http://mwpwiki.pbworks.com/w/page/63833234/Interactive%20or%20Annotated%20Timelines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j0jvj4e4X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customXml" Target="../ink/ink1.xml"/><Relationship Id="rId4" Type="http://schemas.openxmlformats.org/officeDocument/2006/relationships/hyperlink" Target="https://youtu.be/4x5HTuyGzz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youtu.be/zDrhX2DrKjk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-tc.pbs.org/weta/reportingamericaatwar/teachers/pdf/propaganda.pdf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hyperlink" Target="https://www.linkedin.com/pulse/20140815205902-57567806-7-propaganda-techniques-all-students-should-learn" TargetMode="Externa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www.my-diary.org/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1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logger.com/about/?r=1-null_user" TargetMode="External"/><Relationship Id="rId11" Type="http://schemas.openxmlformats.org/officeDocument/2006/relationships/customXml" Target="../ink/ink2.xml"/><Relationship Id="rId5" Type="http://schemas.openxmlformats.org/officeDocument/2006/relationships/hyperlink" Target="https://wordpress.com/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://diary.com/" TargetMode="Externa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scharf\Desktop\book love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Independent Reading Projects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Directions &amp;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33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jscharf\Desktop\book love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260">
            <a:off x="1017172" y="227463"/>
            <a:ext cx="3051668" cy="306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33573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\\datatch.tvusd.k12.ca.us\data$\gohs\JSCHARF\My Documents\APEL\Independent Reading\Independent Reading News Example_Pag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2469573" cy="31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datatch.tvusd.k12.ca.us\data$\gohs\JSCHARF\My Documents\APEL\Independent Reading\Independent Reading News Example_Page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345939" cy="31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datatch.tvusd.k12.ca.us\data$\gohs\JSCHARF\My Documents\APEL\Independent Reading\Independent Reading News Example_Page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2573482" cy="31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268001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ernard MT Condensed" panose="02050806060905020404" pitchFamily="18" charset="0"/>
              </a:rPr>
              <a:t>More examples</a:t>
            </a:r>
            <a:endParaRPr lang="en-US" sz="3600" b="1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27" y="-233442"/>
            <a:ext cx="9160727" cy="706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2818"/>
            <a:ext cx="8229600" cy="779852"/>
          </a:xfrm>
        </p:spPr>
        <p:txBody>
          <a:bodyPr>
            <a:normAutofit/>
          </a:bodyPr>
          <a:lstStyle/>
          <a:p>
            <a:r>
              <a:rPr lang="en-US" sz="3600" i="1" dirty="0" smtClean="0"/>
              <a:t>Julius Caesar </a:t>
            </a:r>
            <a:r>
              <a:rPr lang="en-US" sz="3600" dirty="0" smtClean="0"/>
              <a:t>Movie Plan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609600"/>
            <a:ext cx="3810000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Requirements: </a:t>
            </a:r>
          </a:p>
          <a:p>
            <a:r>
              <a:rPr lang="en-US" sz="2000" b="1" dirty="0" smtClean="0"/>
              <a:t>Movie poster</a:t>
            </a:r>
          </a:p>
          <a:p>
            <a:pPr lvl="1"/>
            <a:r>
              <a:rPr lang="en-US" sz="1600" dirty="0" smtClean="0"/>
              <a:t>Visual: symbol, pic of main characters, location</a:t>
            </a:r>
          </a:p>
          <a:p>
            <a:pPr lvl="1"/>
            <a:r>
              <a:rPr lang="en-US" sz="1600" dirty="0" smtClean="0"/>
              <a:t>Director</a:t>
            </a:r>
          </a:p>
          <a:p>
            <a:pPr lvl="1"/>
            <a:r>
              <a:rPr lang="en-US" sz="1600" dirty="0" smtClean="0"/>
              <a:t>Producer</a:t>
            </a:r>
          </a:p>
          <a:p>
            <a:pPr lvl="1"/>
            <a:r>
              <a:rPr lang="en-US" sz="1600" dirty="0" smtClean="0"/>
              <a:t>Leading actors</a:t>
            </a:r>
          </a:p>
          <a:p>
            <a:pPr marL="457200" lvl="1" indent="0">
              <a:buNone/>
            </a:pPr>
            <a:endParaRPr lang="en-US" sz="1600" b="1" dirty="0" smtClean="0"/>
          </a:p>
          <a:p>
            <a:r>
              <a:rPr lang="en-US" sz="2000" b="1" dirty="0" smtClean="0"/>
              <a:t>Plan and Justification</a:t>
            </a:r>
            <a:endParaRPr lang="en-US" sz="2000" b="1" dirty="0"/>
          </a:p>
          <a:p>
            <a:pPr lvl="1"/>
            <a:r>
              <a:rPr lang="en-US" sz="1600" dirty="0" smtClean="0"/>
              <a:t>Who </a:t>
            </a:r>
            <a:r>
              <a:rPr lang="en-US" sz="1600" dirty="0"/>
              <a:t>would you cast for all of the main characters? </a:t>
            </a:r>
            <a:endParaRPr lang="en-US" sz="1600" dirty="0" smtClean="0"/>
          </a:p>
          <a:p>
            <a:pPr lvl="1"/>
            <a:r>
              <a:rPr lang="en-US" sz="1600" dirty="0" smtClean="0"/>
              <a:t>When </a:t>
            </a:r>
            <a:r>
              <a:rPr lang="en-US" sz="1600" dirty="0"/>
              <a:t>and where would the story take place? </a:t>
            </a:r>
            <a:endParaRPr lang="en-US" sz="1600" dirty="0" smtClean="0"/>
          </a:p>
          <a:p>
            <a:pPr lvl="1"/>
            <a:r>
              <a:rPr lang="en-US" sz="1600" dirty="0" smtClean="0"/>
              <a:t>Which </a:t>
            </a:r>
            <a:r>
              <a:rPr lang="en-US" sz="1600" dirty="0"/>
              <a:t>scenes would you keep? Leave out? </a:t>
            </a:r>
            <a:endParaRPr lang="en-US" sz="1600" dirty="0" smtClean="0"/>
          </a:p>
          <a:p>
            <a:pPr lvl="1"/>
            <a:r>
              <a:rPr lang="en-US" sz="1600" dirty="0" smtClean="0"/>
              <a:t>What </a:t>
            </a:r>
            <a:r>
              <a:rPr lang="en-US" sz="1600" dirty="0"/>
              <a:t>3 songs would you include in the score? 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lvl="1"/>
            <a:r>
              <a:rPr lang="en-US" sz="1600" dirty="0" smtClean="0"/>
              <a:t>For </a:t>
            </a:r>
            <a:r>
              <a:rPr lang="en-US" sz="1600" dirty="0"/>
              <a:t>each of these choices provide a written justification as to why this is </a:t>
            </a:r>
            <a:r>
              <a:rPr lang="en-US" sz="1600" dirty="0" smtClean="0"/>
              <a:t>an appropriate </a:t>
            </a:r>
            <a:r>
              <a:rPr lang="en-US" sz="1600" dirty="0"/>
              <a:t>choice. </a:t>
            </a:r>
          </a:p>
        </p:txBody>
      </p:sp>
      <p:sp>
        <p:nvSpPr>
          <p:cNvPr id="5" name="Text Placeholder 10"/>
          <p:cNvSpPr txBox="1">
            <a:spLocks/>
          </p:cNvSpPr>
          <p:nvPr/>
        </p:nvSpPr>
        <p:spPr>
          <a:xfrm>
            <a:off x="152400" y="533400"/>
            <a:ext cx="2743200" cy="1295400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Read:</a:t>
            </a:r>
          </a:p>
          <a:p>
            <a:pPr marL="0" indent="0">
              <a:buNone/>
            </a:pPr>
            <a:r>
              <a:rPr lang="en-US" sz="1800" dirty="0" smtClean="0"/>
              <a:t>Act I (pg. 48) – 2/26</a:t>
            </a:r>
          </a:p>
          <a:p>
            <a:pPr marL="0" indent="0">
              <a:buNone/>
            </a:pPr>
            <a:r>
              <a:rPr lang="en-US" sz="1800" dirty="0" smtClean="0"/>
              <a:t>Act II (pg. 93) – 3/19</a:t>
            </a:r>
          </a:p>
          <a:p>
            <a:pPr marL="0" indent="0">
              <a:buNone/>
            </a:pPr>
            <a:r>
              <a:rPr lang="en-US" sz="1800" dirty="0" smtClean="0"/>
              <a:t>Act III-V (209)—4/10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1927271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3540">
            <a:off x="361524" y="2139785"/>
            <a:ext cx="2788584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5170" y="4963031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5"/>
              </a:rPr>
              <a:t>Iconic Movie Posters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27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913"/>
            <a:ext cx="9163050" cy="706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315913"/>
            <a:ext cx="8229600" cy="1143000"/>
          </a:xfrm>
        </p:spPr>
        <p:txBody>
          <a:bodyPr/>
          <a:lstStyle/>
          <a:p>
            <a:r>
              <a:rPr lang="en-US" dirty="0" smtClean="0"/>
              <a:t>Intro to </a:t>
            </a:r>
            <a:r>
              <a:rPr lang="en-US" i="1" dirty="0" smtClean="0"/>
              <a:t>Julius Caesar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81000" y="533400"/>
            <a:ext cx="4038600" cy="53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hlinkClick r:id="rId3"/>
              </a:rPr>
              <a:t>Shmoop</a:t>
            </a:r>
            <a:r>
              <a:rPr lang="en-US" dirty="0" smtClean="0">
                <a:hlinkClick r:id="rId3"/>
              </a:rPr>
              <a:t> Video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28600" y="1066800"/>
            <a:ext cx="8686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Select one of the following quotes and argue for or against it. </a:t>
            </a:r>
          </a:p>
          <a:p>
            <a:pPr marL="0" indent="0">
              <a:buNone/>
            </a:pPr>
            <a:r>
              <a:rPr lang="en-US" dirty="0" smtClean="0"/>
              <a:t>You may also qualify. Use ROE (think SPRITE) to support your stance. </a:t>
            </a:r>
          </a:p>
          <a:p>
            <a:r>
              <a:rPr lang="en-US" dirty="0" smtClean="0"/>
              <a:t>“</a:t>
            </a:r>
            <a:r>
              <a:rPr lang="en-US" dirty="0"/>
              <a:t>The fault, dear Brutus, is not in our stars, but in ourselves.” 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“Cowards die many times before their deaths; </a:t>
            </a:r>
            <a:br>
              <a:rPr lang="en-US" dirty="0"/>
            </a:br>
            <a:r>
              <a:rPr lang="en-US" dirty="0"/>
              <a:t>The valiant never taste of death but once. 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“The </a:t>
            </a:r>
            <a:r>
              <a:rPr lang="en-US" dirty="0"/>
              <a:t>evil that men do lives after them, </a:t>
            </a:r>
            <a:br>
              <a:rPr lang="en-US" dirty="0"/>
            </a:br>
            <a:r>
              <a:rPr lang="en-US" dirty="0"/>
              <a:t>The good is oft interred with their </a:t>
            </a:r>
            <a:r>
              <a:rPr lang="en-US" dirty="0" smtClean="0"/>
              <a:t>bones…”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" y="152400"/>
            <a:ext cx="916072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92162"/>
          </a:xfrm>
        </p:spPr>
        <p:txBody>
          <a:bodyPr/>
          <a:lstStyle/>
          <a:p>
            <a:r>
              <a:rPr lang="en-US" dirty="0" err="1" smtClean="0"/>
              <a:t>Maus</a:t>
            </a:r>
            <a:r>
              <a:rPr lang="en-US" dirty="0" smtClean="0"/>
              <a:t> I &amp;/or II Book Trailer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32" y="990600"/>
            <a:ext cx="4038600" cy="45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DUE: Wed </a:t>
            </a:r>
            <a:r>
              <a:rPr lang="en-US" sz="3600" b="1" dirty="0" smtClean="0"/>
              <a:t>June 6th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95400"/>
            <a:ext cx="4267200" cy="5791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What is a book trailer? </a:t>
            </a:r>
            <a:endParaRPr lang="en-US" b="1" dirty="0" smtClean="0"/>
          </a:p>
          <a:p>
            <a:r>
              <a:rPr lang="en-US" dirty="0" smtClean="0"/>
              <a:t>A </a:t>
            </a:r>
            <a:r>
              <a:rPr lang="en-US" dirty="0"/>
              <a:t>"trailer" is a brief video synopsis of a book or movie, designed to entice viewers to see the entire work. Your job is to create a Book Trailer for the novel your group read for independent reading</a:t>
            </a:r>
            <a:r>
              <a:rPr lang="en-US" dirty="0" smtClean="0"/>
              <a:t>.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Assignment </a:t>
            </a:r>
            <a:r>
              <a:rPr lang="en-US" b="1" dirty="0"/>
              <a:t>Description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brief </a:t>
            </a:r>
            <a:r>
              <a:rPr lang="en-US" dirty="0"/>
              <a:t>introduction to </a:t>
            </a:r>
            <a:r>
              <a:rPr lang="en-US" b="1" dirty="0"/>
              <a:t>setting,</a:t>
            </a:r>
            <a:r>
              <a:rPr lang="en-US" dirty="0"/>
              <a:t> </a:t>
            </a:r>
            <a:r>
              <a:rPr lang="en-US" b="1" dirty="0"/>
              <a:t>main characters, mood, theme </a:t>
            </a:r>
            <a:endParaRPr lang="en-US" dirty="0"/>
          </a:p>
          <a:p>
            <a:pPr lvl="0"/>
            <a:r>
              <a:rPr lang="en-US" dirty="0"/>
              <a:t>brief </a:t>
            </a:r>
            <a:r>
              <a:rPr lang="en-US" b="1" dirty="0"/>
              <a:t>synopsis</a:t>
            </a:r>
            <a:r>
              <a:rPr lang="en-US" dirty="0"/>
              <a:t> of story, or </a:t>
            </a:r>
            <a:r>
              <a:rPr lang="en-US" b="1" dirty="0"/>
              <a:t>exciting scene</a:t>
            </a:r>
            <a:endParaRPr lang="en-US" dirty="0"/>
          </a:p>
          <a:p>
            <a:pPr lvl="0"/>
            <a:r>
              <a:rPr lang="en-US" dirty="0"/>
              <a:t>use of </a:t>
            </a:r>
            <a:r>
              <a:rPr lang="en-US" b="1" dirty="0"/>
              <a:t>images</a:t>
            </a:r>
            <a:r>
              <a:rPr lang="en-US" dirty="0"/>
              <a:t>, </a:t>
            </a:r>
            <a:r>
              <a:rPr lang="en-US" b="1" dirty="0"/>
              <a:t>sound, video, text</a:t>
            </a:r>
            <a:endParaRPr lang="en-US" dirty="0"/>
          </a:p>
          <a:p>
            <a:pPr lvl="0"/>
            <a:r>
              <a:rPr lang="en-US" dirty="0"/>
              <a:t>a </a:t>
            </a:r>
            <a:r>
              <a:rPr lang="en-US" b="1" dirty="0"/>
              <a:t>leading question</a:t>
            </a:r>
            <a:r>
              <a:rPr lang="en-US" dirty="0"/>
              <a:t> or </a:t>
            </a:r>
            <a:r>
              <a:rPr lang="en-US" b="1" dirty="0"/>
              <a:t>cliff hanger</a:t>
            </a:r>
            <a:r>
              <a:rPr lang="en-US" dirty="0"/>
              <a:t> for the viewer to ponder (possibly entice them to read the book!)</a:t>
            </a:r>
          </a:p>
          <a:p>
            <a:pPr lvl="0"/>
            <a:r>
              <a:rPr lang="en-US" dirty="0"/>
              <a:t>overall time </a:t>
            </a:r>
            <a:r>
              <a:rPr lang="en-US" dirty="0" smtClean="0"/>
              <a:t>(</a:t>
            </a:r>
            <a:r>
              <a:rPr lang="en-US" dirty="0"/>
              <a:t>2 ½ - 3 min</a:t>
            </a:r>
            <a:r>
              <a:rPr lang="en-US" dirty="0" smtClean="0"/>
              <a:t>)</a:t>
            </a:r>
          </a:p>
          <a:p>
            <a:pPr marL="0" lvl="0" indent="0">
              <a:buNone/>
            </a:pPr>
            <a:r>
              <a:rPr lang="en-US" dirty="0" smtClean="0"/>
              <a:t>More Tips: </a:t>
            </a:r>
            <a:r>
              <a:rPr lang="en-US" dirty="0" smtClean="0">
                <a:hlinkClick r:id="rId4"/>
              </a:rPr>
              <a:t>How to Make a Book Trailer </a:t>
            </a:r>
            <a:endParaRPr lang="en-US" dirty="0" smtClean="0"/>
          </a:p>
        </p:txBody>
      </p:sp>
      <p:pic>
        <p:nvPicPr>
          <p:cNvPr id="6" name="t1emxcttgKE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8600" y="1600200"/>
            <a:ext cx="4495800" cy="488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8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75" y="76200"/>
            <a:ext cx="8507824" cy="8938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Frederick Douglass Annotated Timeline</a:t>
            </a:r>
            <a:endParaRPr lang="en-US" dirty="0"/>
          </a:p>
        </p:txBody>
      </p:sp>
      <p:pic>
        <p:nvPicPr>
          <p:cNvPr id="2051" name="Picture 3" descr="C:\Users\jscharf\Desktop\MeriamWebsterTime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4" y="2279511"/>
            <a:ext cx="372978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82994" y="990600"/>
            <a:ext cx="47800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Requirements: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16 </a:t>
            </a:r>
            <a:r>
              <a:rPr lang="en-US" sz="2400" dirty="0"/>
              <a:t>point </a:t>
            </a:r>
            <a:r>
              <a:rPr lang="en-US" sz="2400" dirty="0" smtClean="0"/>
              <a:t>timeline detailing </a:t>
            </a:r>
            <a:r>
              <a:rPr lang="en-US" sz="2400" dirty="0"/>
              <a:t>Douglass’ </a:t>
            </a:r>
            <a:r>
              <a:rPr lang="en-US" sz="2400" dirty="0" smtClean="0"/>
              <a:t>experiences via textual evidence (quotes with PC)  </a:t>
            </a:r>
            <a:r>
              <a:rPr lang="en-US" sz="2400" dirty="0"/>
              <a:t>in order of </a:t>
            </a:r>
            <a:r>
              <a:rPr lang="en-US" sz="2400" dirty="0" smtClean="0"/>
              <a:t>occurrence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All entries must be typed and turned into Turnitin.com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Each</a:t>
            </a:r>
            <a:r>
              <a:rPr lang="en-US" sz="2400" dirty="0" smtClean="0"/>
              <a:t> </a:t>
            </a:r>
            <a:r>
              <a:rPr lang="en-US" sz="2400" dirty="0"/>
              <a:t>entry should be a </a:t>
            </a:r>
            <a:r>
              <a:rPr lang="en-US" sz="2400" b="1" u="sng" dirty="0"/>
              <a:t>minimum 5 sentences </a:t>
            </a:r>
            <a:r>
              <a:rPr lang="en-US" sz="2400" dirty="0" smtClean="0"/>
              <a:t>explaining: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What</a:t>
            </a:r>
            <a:r>
              <a:rPr lang="en-US" sz="2400" dirty="0" smtClean="0"/>
              <a:t> happened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Why</a:t>
            </a:r>
            <a:r>
              <a:rPr lang="en-US" sz="2400" dirty="0" smtClean="0"/>
              <a:t> this happened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b="1" u="sng" dirty="0" smtClean="0"/>
              <a:t>significance</a:t>
            </a:r>
            <a:r>
              <a:rPr lang="en-US" sz="2400" dirty="0" smtClean="0"/>
              <a:t> of what happened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include </a:t>
            </a:r>
            <a:r>
              <a:rPr lang="en-US" sz="2400" dirty="0"/>
              <a:t>an appropriate, supporting </a:t>
            </a:r>
            <a:r>
              <a:rPr lang="en-US" sz="2400" b="1" u="sng" dirty="0" smtClean="0"/>
              <a:t>visual</a:t>
            </a:r>
            <a:endParaRPr lang="en-US" sz="2400" b="1" u="sng" dirty="0"/>
          </a:p>
        </p:txBody>
      </p:sp>
      <p:sp>
        <p:nvSpPr>
          <p:cNvPr id="6" name="Text Placeholder 10"/>
          <p:cNvSpPr txBox="1">
            <a:spLocks/>
          </p:cNvSpPr>
          <p:nvPr/>
        </p:nvSpPr>
        <p:spPr>
          <a:xfrm>
            <a:off x="685800" y="1066800"/>
            <a:ext cx="2590799" cy="1068553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Read:</a:t>
            </a:r>
          </a:p>
          <a:p>
            <a:r>
              <a:rPr lang="en-US" dirty="0" smtClean="0"/>
              <a:t>Chaps intro-9:  9/15</a:t>
            </a:r>
          </a:p>
          <a:p>
            <a:r>
              <a:rPr lang="en-US" dirty="0" smtClean="0"/>
              <a:t>Chaps 10-App: 9/29</a:t>
            </a:r>
          </a:p>
          <a:p>
            <a:r>
              <a:rPr lang="en-US" dirty="0" smtClean="0"/>
              <a:t>Project Due: 10/2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jscharf\Desktop\book lov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More Models</a:t>
            </a:r>
            <a:endParaRPr lang="en-US" dirty="0"/>
          </a:p>
        </p:txBody>
      </p:sp>
      <p:pic>
        <p:nvPicPr>
          <p:cNvPr id="3074" name="Picture 2" descr="C:\Users\jscharf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608500"/>
            <a:ext cx="5334000" cy="222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scharf\Desktop\timeline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93020"/>
            <a:ext cx="5181600" cy="39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25322" y="1447800"/>
            <a:ext cx="205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dandelion in the spring" pitchFamily="2" charset="0"/>
                <a:hlinkClick r:id="rId5"/>
              </a:rPr>
              <a:t>Interactive Timeline</a:t>
            </a:r>
            <a:endParaRPr lang="en-US" sz="4400" b="1" dirty="0">
              <a:latin typeface="dandelion in the spr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3590" y="3038036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radley Hand ITC" panose="03070402050302030203" pitchFamily="66" charset="0"/>
                <a:hlinkClick r:id="rId6"/>
              </a:rPr>
              <a:t>Model</a:t>
            </a:r>
            <a:endParaRPr lang="en-US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4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Who is Frederick Douglass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err="1" smtClean="0">
                <a:hlinkClick r:id="rId4"/>
              </a:rPr>
              <a:t>Booktrailer</a:t>
            </a:r>
            <a:r>
              <a:rPr lang="en-US" dirty="0" smtClean="0">
                <a:hlinkClick r:id="rId4"/>
              </a:rPr>
              <a:t> for The Narrative of the Life of Frederick Douglass: An American Slave</a:t>
            </a:r>
            <a:r>
              <a:rPr lang="en-US" dirty="0" smtClean="0"/>
              <a:t>.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992485" y="1895786"/>
              <a:ext cx="1528200" cy="167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605" y="1883906"/>
                <a:ext cx="1551960" cy="19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23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Animal Farm </a:t>
            </a:r>
            <a:r>
              <a:rPr lang="en-US" dirty="0" smtClean="0"/>
              <a:t>Propaganda Poster</a:t>
            </a:r>
            <a:br>
              <a:rPr lang="en-US" dirty="0" smtClean="0"/>
            </a:br>
            <a:r>
              <a:rPr lang="en-US" dirty="0" smtClean="0"/>
              <a:t>Due 10/30</a:t>
            </a:r>
            <a:endParaRPr lang="en-US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600200"/>
            <a:ext cx="3581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6172200" y="1219200"/>
            <a:ext cx="2514600" cy="914400"/>
          </a:xfrm>
          <a:ln>
            <a:solidFill>
              <a:schemeClr val="tx1"/>
            </a:solidFill>
            <a:prstDash val="dashDot"/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Read:</a:t>
            </a:r>
          </a:p>
          <a:p>
            <a:r>
              <a:rPr lang="en-US" dirty="0" smtClean="0"/>
              <a:t>Chaps 1-5 by 10/20</a:t>
            </a:r>
          </a:p>
          <a:p>
            <a:r>
              <a:rPr lang="en-US" dirty="0" smtClean="0"/>
              <a:t>Chaps 6-10 by 10/27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267200" y="2286000"/>
            <a:ext cx="4519571" cy="4343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Requirements: </a:t>
            </a:r>
          </a:p>
          <a:p>
            <a:r>
              <a:rPr lang="en-US" dirty="0" smtClean="0"/>
              <a:t>Create </a:t>
            </a:r>
            <a:r>
              <a:rPr lang="en-US" dirty="0"/>
              <a:t>a </a:t>
            </a:r>
            <a:r>
              <a:rPr lang="en-US" b="1" dirty="0"/>
              <a:t>Propaganda Poster </a:t>
            </a:r>
            <a:r>
              <a:rPr lang="en-US" dirty="0"/>
              <a:t>demonstrating </a:t>
            </a:r>
            <a:r>
              <a:rPr lang="en-US" b="1" u="sng" dirty="0"/>
              <a:t>one of the main character’s perspective</a:t>
            </a:r>
            <a:r>
              <a:rPr lang="en-US" dirty="0"/>
              <a:t> on </a:t>
            </a:r>
            <a:r>
              <a:rPr lang="en-US" b="1" u="sng" dirty="0"/>
              <a:t>one of the issues </a:t>
            </a:r>
            <a:r>
              <a:rPr lang="en-US" dirty="0"/>
              <a:t>raised in the text. </a:t>
            </a:r>
            <a:endParaRPr lang="en-US" dirty="0" smtClean="0"/>
          </a:p>
          <a:p>
            <a:r>
              <a:rPr lang="en-US" dirty="0" smtClean="0"/>
              <a:t>Be </a:t>
            </a:r>
            <a:r>
              <a:rPr lang="en-US" dirty="0"/>
              <a:t>sure that the </a:t>
            </a:r>
            <a:r>
              <a:rPr lang="en-US" b="1" u="sng" dirty="0"/>
              <a:t>issue and perspective are both evident</a:t>
            </a:r>
            <a:r>
              <a:rPr lang="en-US" dirty="0"/>
              <a:t> while including </a:t>
            </a:r>
            <a:r>
              <a:rPr lang="en-US" b="1" u="sng" dirty="0"/>
              <a:t>appropriate propaganda techniques</a:t>
            </a:r>
            <a:r>
              <a:rPr lang="en-US" b="1" u="sng" dirty="0" smtClean="0"/>
              <a:t>.</a:t>
            </a:r>
          </a:p>
          <a:p>
            <a:r>
              <a:rPr lang="en-US" dirty="0" smtClean="0"/>
              <a:t>Complete the </a:t>
            </a:r>
            <a:r>
              <a:rPr lang="en-US" b="1" u="sng" dirty="0" smtClean="0"/>
              <a:t>Propaganda Poster Rationale Chart</a:t>
            </a:r>
            <a:endParaRPr lang="en-US" b="1" u="sng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Animal Farm Context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228600"/>
            <a:ext cx="3843724" cy="3059963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Propaganda Techniques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7 Propaganda Techniques with Examples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90800"/>
            <a:ext cx="21431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02"/>
            <a:ext cx="4343400" cy="212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42" y="5214551"/>
            <a:ext cx="31527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479786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8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02" y="-194567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Lord of the Flies </a:t>
            </a:r>
            <a:r>
              <a:rPr lang="en-US" dirty="0" smtClean="0"/>
              <a:t>Diary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 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343400" y="2209800"/>
            <a:ext cx="4343400" cy="4114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Requirements:</a:t>
            </a:r>
          </a:p>
          <a:p>
            <a:r>
              <a:rPr lang="en-US" sz="2400" dirty="0" smtClean="0"/>
              <a:t>Compose </a:t>
            </a:r>
            <a:r>
              <a:rPr lang="en-US" sz="2400" dirty="0"/>
              <a:t>a </a:t>
            </a:r>
            <a:r>
              <a:rPr lang="en-US" sz="2400" b="1" dirty="0"/>
              <a:t>12 entry diary </a:t>
            </a:r>
            <a:r>
              <a:rPr lang="en-US" sz="2400" dirty="0"/>
              <a:t>from the </a:t>
            </a:r>
            <a:r>
              <a:rPr lang="en-US" sz="2400" b="1" dirty="0"/>
              <a:t>perspective of one character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Each </a:t>
            </a:r>
            <a:r>
              <a:rPr lang="en-US" sz="2400" dirty="0"/>
              <a:t>entry must be a </a:t>
            </a:r>
            <a:r>
              <a:rPr lang="en-US" sz="2400" b="1" dirty="0"/>
              <a:t>minimum of 12 </a:t>
            </a:r>
            <a:r>
              <a:rPr lang="en-US" sz="2400" b="1" dirty="0" smtClean="0"/>
              <a:t>sentences</a:t>
            </a:r>
            <a:r>
              <a:rPr lang="en-US" sz="2400" b="1" dirty="0"/>
              <a:t> </a:t>
            </a:r>
            <a:r>
              <a:rPr lang="en-US" sz="2400" dirty="0" smtClean="0"/>
              <a:t>and include a </a:t>
            </a:r>
            <a:r>
              <a:rPr lang="en-US" sz="2400" b="1" dirty="0" smtClean="0"/>
              <a:t>visual.</a:t>
            </a:r>
            <a:r>
              <a:rPr lang="en-US" sz="2400" dirty="0" smtClean="0"/>
              <a:t> </a:t>
            </a:r>
          </a:p>
          <a:p>
            <a:r>
              <a:rPr lang="en-US" sz="2400" b="1" dirty="0" smtClean="0"/>
              <a:t>Maintain </a:t>
            </a:r>
            <a:r>
              <a:rPr lang="en-US" sz="2400" b="1" dirty="0"/>
              <a:t>that character’s perspective</a:t>
            </a:r>
            <a:r>
              <a:rPr lang="en-US" sz="2400" dirty="0"/>
              <a:t> throughout. </a:t>
            </a:r>
            <a:endParaRPr lang="en-US" sz="2400" dirty="0" smtClean="0"/>
          </a:p>
          <a:p>
            <a:r>
              <a:rPr lang="en-US" sz="2400" dirty="0" smtClean="0"/>
              <a:t>Be </a:t>
            </a:r>
            <a:r>
              <a:rPr lang="en-US" sz="2400" dirty="0"/>
              <a:t>sure to include the </a:t>
            </a:r>
            <a:r>
              <a:rPr lang="en-US" sz="2400" b="1" dirty="0"/>
              <a:t>major occurrences </a:t>
            </a:r>
            <a:r>
              <a:rPr lang="en-US" sz="2400" dirty="0"/>
              <a:t>in the novel. </a:t>
            </a:r>
          </a:p>
        </p:txBody>
      </p:sp>
      <p:sp>
        <p:nvSpPr>
          <p:cNvPr id="12" name="Text Placeholder 10"/>
          <p:cNvSpPr txBox="1">
            <a:spLocks/>
          </p:cNvSpPr>
          <p:nvPr/>
        </p:nvSpPr>
        <p:spPr>
          <a:xfrm>
            <a:off x="6096000" y="685800"/>
            <a:ext cx="2743200" cy="1143000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Read:</a:t>
            </a:r>
          </a:p>
          <a:p>
            <a:r>
              <a:rPr lang="en-US" dirty="0" smtClean="0"/>
              <a:t>Chaps 1-7 by 11/27</a:t>
            </a:r>
          </a:p>
          <a:p>
            <a:r>
              <a:rPr lang="en-US" dirty="0" smtClean="0"/>
              <a:t>Chaps 8-9 by 12/4</a:t>
            </a:r>
          </a:p>
          <a:p>
            <a:r>
              <a:rPr lang="en-US" dirty="0" smtClean="0"/>
              <a:t>Finish by 12/11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657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6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Online Diaries: </a:t>
            </a: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www.my-diary.org/</a:t>
            </a:r>
            <a:endParaRPr lang="en-US" dirty="0" smtClean="0"/>
          </a:p>
          <a:p>
            <a:r>
              <a:rPr lang="en-US" dirty="0">
                <a:hlinkClick r:id="rId4"/>
              </a:rPr>
              <a:t>http://diary.com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Blogs:</a:t>
            </a:r>
          </a:p>
          <a:p>
            <a:r>
              <a:rPr lang="en-US" dirty="0">
                <a:hlinkClick r:id="rId5"/>
              </a:rPr>
              <a:t>https://wordpress.com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https://www.blogger.com/about/?r=1-null_user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3810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804">
            <a:off x="7025474" y="245391"/>
            <a:ext cx="14668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53050"/>
            <a:ext cx="82486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2819400"/>
            <a:ext cx="2857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-591155" y="12283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603035" y="110950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80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6" y="-196272"/>
            <a:ext cx="9160727" cy="706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7396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i="1" dirty="0" smtClean="0"/>
              <a:t>Bless Me </a:t>
            </a:r>
            <a:r>
              <a:rPr lang="en-US" sz="3600" i="1" dirty="0" err="1" smtClean="0"/>
              <a:t>Ultima</a:t>
            </a:r>
            <a:r>
              <a:rPr lang="en-US" sz="3600" i="1" dirty="0" smtClean="0"/>
              <a:t> </a:t>
            </a:r>
            <a:r>
              <a:rPr lang="en-US" sz="3600" dirty="0" smtClean="0"/>
              <a:t>Scrapbook or Newspaper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676400"/>
            <a:ext cx="4648200" cy="5105400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ea typeface="Calibri"/>
                <a:cs typeface="Times New Roman"/>
              </a:rPr>
              <a:t>Requirement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2000" dirty="0" smtClean="0">
                <a:ea typeface="Calibri"/>
                <a:cs typeface="Times New Roman"/>
              </a:rPr>
              <a:t>Scrapbook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ea typeface="Calibri"/>
                <a:cs typeface="Times New Roman"/>
              </a:rPr>
              <a:t>I</a:t>
            </a:r>
            <a:r>
              <a:rPr lang="en-US" sz="1700" dirty="0" smtClean="0">
                <a:ea typeface="Calibri"/>
                <a:cs typeface="Times New Roman"/>
              </a:rPr>
              <a:t>nclude </a:t>
            </a:r>
            <a:r>
              <a:rPr lang="en-US" sz="1700" b="1" dirty="0" smtClean="0">
                <a:ea typeface="Calibri"/>
                <a:cs typeface="Times New Roman"/>
              </a:rPr>
              <a:t>at </a:t>
            </a:r>
            <a:r>
              <a:rPr lang="en-US" sz="1700" b="1" dirty="0">
                <a:ea typeface="Calibri"/>
                <a:cs typeface="Times New Roman"/>
              </a:rPr>
              <a:t>least 8 pages </a:t>
            </a:r>
            <a:r>
              <a:rPr lang="en-US" sz="1700" dirty="0">
                <a:ea typeface="Calibri"/>
                <a:cs typeface="Times New Roman"/>
              </a:rPr>
              <a:t>reflecting the </a:t>
            </a:r>
            <a:r>
              <a:rPr lang="en-US" sz="1700" b="1" dirty="0">
                <a:ea typeface="Calibri"/>
                <a:cs typeface="Times New Roman"/>
              </a:rPr>
              <a:t>issues and </a:t>
            </a:r>
            <a:r>
              <a:rPr lang="en-US" sz="1700" b="1" dirty="0" smtClean="0">
                <a:ea typeface="Calibri"/>
                <a:cs typeface="Times New Roman"/>
              </a:rPr>
              <a:t>situations </a:t>
            </a:r>
            <a:r>
              <a:rPr lang="en-US" sz="1700" dirty="0" smtClean="0">
                <a:ea typeface="Calibri"/>
                <a:cs typeface="Times New Roman"/>
              </a:rPr>
              <a:t>of the novel – </a:t>
            </a:r>
            <a:r>
              <a:rPr lang="en-US" sz="1700" b="1" dirty="0" smtClean="0">
                <a:ea typeface="Calibri"/>
                <a:cs typeface="Times New Roman"/>
              </a:rPr>
              <a:t>lots of visuals, key terms, feelings, major themes explained (at least 7 sentences per page)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dirty="0" smtClean="0">
                <a:ea typeface="Calibri"/>
                <a:cs typeface="Times New Roman"/>
              </a:rPr>
              <a:t>Include </a:t>
            </a:r>
            <a:r>
              <a:rPr lang="en-US" sz="1700" b="1" dirty="0">
                <a:ea typeface="Calibri"/>
                <a:cs typeface="Times New Roman"/>
              </a:rPr>
              <a:t>multiple perspectives </a:t>
            </a:r>
            <a:r>
              <a:rPr lang="en-US" sz="1700" dirty="0" smtClean="0">
                <a:ea typeface="Calibri"/>
                <a:cs typeface="Times New Roman"/>
              </a:rPr>
              <a:t>of characters 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dirty="0" smtClean="0">
                <a:ea typeface="Calibri"/>
                <a:cs typeface="Times New Roman"/>
              </a:rPr>
              <a:t>Include </a:t>
            </a:r>
            <a:r>
              <a:rPr lang="en-US" sz="1700" b="1" dirty="0" smtClean="0">
                <a:ea typeface="Calibri"/>
                <a:cs typeface="Times New Roman"/>
              </a:rPr>
              <a:t>all </a:t>
            </a:r>
            <a:r>
              <a:rPr lang="en-US" sz="1700" b="1" dirty="0">
                <a:ea typeface="Calibri"/>
                <a:cs typeface="Times New Roman"/>
              </a:rPr>
              <a:t>major plot </a:t>
            </a:r>
            <a:r>
              <a:rPr lang="en-US" sz="1700" b="1" dirty="0" smtClean="0">
                <a:ea typeface="Calibri"/>
                <a:cs typeface="Times New Roman"/>
              </a:rPr>
              <a:t>points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200" dirty="0"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a typeface="Calibri"/>
                <a:cs typeface="Times New Roman"/>
              </a:rPr>
              <a:t>Mini </a:t>
            </a:r>
            <a:r>
              <a:rPr lang="en-US" sz="2000" dirty="0" smtClean="0">
                <a:ea typeface="Calibri"/>
                <a:cs typeface="Times New Roman"/>
              </a:rPr>
              <a:t>Newspaper</a:t>
            </a:r>
          </a:p>
          <a:p>
            <a:pPr marL="800100" lvl="2">
              <a:lnSpc>
                <a:spcPct val="115000"/>
              </a:lnSpc>
              <a:spcBef>
                <a:spcPts val="0"/>
              </a:spcBef>
            </a:pPr>
            <a:r>
              <a:rPr lang="en-US" sz="1700" dirty="0" smtClean="0">
                <a:ea typeface="Calibri"/>
                <a:cs typeface="Times New Roman"/>
              </a:rPr>
              <a:t>Include at </a:t>
            </a:r>
            <a:r>
              <a:rPr lang="en-US" sz="1700" dirty="0">
                <a:ea typeface="Calibri"/>
                <a:cs typeface="Times New Roman"/>
              </a:rPr>
              <a:t>least </a:t>
            </a:r>
            <a:r>
              <a:rPr lang="en-US" sz="1700" b="1" dirty="0">
                <a:ea typeface="Calibri"/>
                <a:cs typeface="Times New Roman"/>
              </a:rPr>
              <a:t>2 major </a:t>
            </a:r>
            <a:r>
              <a:rPr lang="en-US" sz="1700" dirty="0">
                <a:ea typeface="Calibri"/>
                <a:cs typeface="Times New Roman"/>
              </a:rPr>
              <a:t>(4 paragraphs each) articles related to the novel</a:t>
            </a:r>
            <a:endParaRPr lang="en-US" sz="1700" dirty="0" smtClean="0">
              <a:ea typeface="Calibri"/>
              <a:cs typeface="Times New Roman"/>
            </a:endParaRPr>
          </a:p>
          <a:p>
            <a:pPr marL="800100" lvl="2">
              <a:lnSpc>
                <a:spcPct val="115000"/>
              </a:lnSpc>
              <a:spcBef>
                <a:spcPts val="0"/>
              </a:spcBef>
            </a:pPr>
            <a:r>
              <a:rPr lang="en-US" sz="1700" b="1" dirty="0" smtClean="0">
                <a:ea typeface="Calibri"/>
                <a:cs typeface="Times New Roman"/>
              </a:rPr>
              <a:t>4 </a:t>
            </a:r>
            <a:r>
              <a:rPr lang="en-US" sz="1700" b="1" dirty="0">
                <a:ea typeface="Calibri"/>
                <a:cs typeface="Times New Roman"/>
              </a:rPr>
              <a:t>minor </a:t>
            </a:r>
            <a:r>
              <a:rPr lang="en-US" sz="1700" dirty="0">
                <a:ea typeface="Calibri"/>
                <a:cs typeface="Times New Roman"/>
              </a:rPr>
              <a:t>(2 paragraphs each</a:t>
            </a:r>
            <a:r>
              <a:rPr lang="en-US" sz="1700" dirty="0" smtClean="0">
                <a:ea typeface="Calibri"/>
                <a:cs typeface="Times New Roman"/>
              </a:rPr>
              <a:t>) </a:t>
            </a:r>
            <a:r>
              <a:rPr lang="en-US" sz="1700" dirty="0">
                <a:ea typeface="Calibri"/>
                <a:cs typeface="Times New Roman"/>
              </a:rPr>
              <a:t>articles related to the </a:t>
            </a:r>
            <a:r>
              <a:rPr lang="en-US" sz="1700" dirty="0" smtClean="0">
                <a:ea typeface="Calibri"/>
                <a:cs typeface="Times New Roman"/>
              </a:rPr>
              <a:t>novel</a:t>
            </a:r>
            <a:endParaRPr lang="en-US" sz="1700" dirty="0">
              <a:ea typeface="Calibri"/>
              <a:cs typeface="Times New Roman"/>
            </a:endParaRPr>
          </a:p>
          <a:p>
            <a:pPr marL="800100" lvl="2">
              <a:lnSpc>
                <a:spcPct val="115000"/>
              </a:lnSpc>
              <a:spcBef>
                <a:spcPts val="0"/>
              </a:spcBef>
            </a:pPr>
            <a:r>
              <a:rPr lang="en-US" sz="1700" dirty="0" smtClean="0">
                <a:ea typeface="Calibri"/>
                <a:cs typeface="Times New Roman"/>
              </a:rPr>
              <a:t>Include </a:t>
            </a:r>
            <a:r>
              <a:rPr lang="en-US" sz="1700" b="1" dirty="0" smtClean="0">
                <a:ea typeface="Calibri"/>
                <a:cs typeface="Times New Roman"/>
              </a:rPr>
              <a:t>visuals </a:t>
            </a:r>
            <a:endParaRPr lang="en-US" sz="1700" b="1" dirty="0">
              <a:ea typeface="Calibri"/>
              <a:cs typeface="Times New Roman"/>
            </a:endParaRPr>
          </a:p>
        </p:txBody>
      </p:sp>
      <p:sp>
        <p:nvSpPr>
          <p:cNvPr id="8" name="Text Placeholder 10"/>
          <p:cNvSpPr txBox="1">
            <a:spLocks/>
          </p:cNvSpPr>
          <p:nvPr/>
        </p:nvSpPr>
        <p:spPr>
          <a:xfrm>
            <a:off x="6248400" y="754566"/>
            <a:ext cx="2743200" cy="1295400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Read:</a:t>
            </a:r>
          </a:p>
          <a:p>
            <a:pPr marL="0" indent="0">
              <a:buNone/>
            </a:pPr>
            <a:r>
              <a:rPr lang="en-US" sz="1800" dirty="0" smtClean="0"/>
              <a:t>Chaps. 1-10 (pg. 82)- 1/26</a:t>
            </a:r>
          </a:p>
          <a:p>
            <a:pPr marL="0" indent="0">
              <a:buNone/>
            </a:pPr>
            <a:r>
              <a:rPr lang="en-US" sz="1800" dirty="0" smtClean="0"/>
              <a:t>Chaps. 11-14 (pg. 176)-2/2</a:t>
            </a:r>
          </a:p>
          <a:p>
            <a:pPr marL="0" indent="0">
              <a:buNone/>
            </a:pPr>
            <a:r>
              <a:rPr lang="en-US" sz="1800" dirty="0" smtClean="0"/>
              <a:t>Chaps. 15-22(pg. 262)-2/12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99" y="3505200"/>
            <a:ext cx="249920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3368">
            <a:off x="220852" y="1075409"/>
            <a:ext cx="4038600" cy="269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19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2822</TotalTime>
  <Words>552</Words>
  <Application>Microsoft Office PowerPoint</Application>
  <PresentationFormat>On-screen Show (4:3)</PresentationFormat>
  <Paragraphs>105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Independent Reading Projects</vt:lpstr>
      <vt:lpstr>Frederick Douglass Annotated Timeline</vt:lpstr>
      <vt:lpstr>More Models</vt:lpstr>
      <vt:lpstr>PowerPoint Presentation</vt:lpstr>
      <vt:lpstr>Animal Farm Propaganda Poster Due 10/30</vt:lpstr>
      <vt:lpstr>PowerPoint Presentation</vt:lpstr>
      <vt:lpstr>Lord of the Flies Diary     </vt:lpstr>
      <vt:lpstr>PowerPoint Presentation</vt:lpstr>
      <vt:lpstr>Bless Me Ultima Scrapbook or Newspaper</vt:lpstr>
      <vt:lpstr>PowerPoint Presentation</vt:lpstr>
      <vt:lpstr>Julius Caesar Movie Plan</vt:lpstr>
      <vt:lpstr>Intro to Julius Caesar</vt:lpstr>
      <vt:lpstr>Maus I &amp;/or II Book Trailer </vt:lpstr>
    </vt:vector>
  </TitlesOfParts>
  <Company>Temecula Valley 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Independent Reading Projects</dc:title>
  <dc:creator>Jennifer Scharf</dc:creator>
  <cp:lastModifiedBy>Jennifer Scharf</cp:lastModifiedBy>
  <cp:revision>52</cp:revision>
  <dcterms:created xsi:type="dcterms:W3CDTF">2016-09-21T14:22:22Z</dcterms:created>
  <dcterms:modified xsi:type="dcterms:W3CDTF">2018-04-30T15:36:59Z</dcterms:modified>
</cp:coreProperties>
</file>