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3" r:id="rId5"/>
    <p:sldId id="264" r:id="rId6"/>
    <p:sldId id="265" r:id="rId7"/>
    <p:sldId id="262" r:id="rId8"/>
    <p:sldId id="257" r:id="rId9"/>
    <p:sldId id="266" r:id="rId10"/>
    <p:sldId id="258" r:id="rId11"/>
    <p:sldId id="261" r:id="rId1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CCD98-82E8-4B9B-B954-652D04AA114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3714-5D7A-4704-AE68-1169AFCF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D7C99-48D2-4727-BB40-888405B280E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CE259-D339-4F72-98A7-76474B29B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E259-D339-4F72-98A7-76474B29B1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E259-D339-4F72-98A7-76474B29B1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E259-D339-4F72-98A7-76474B29B1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E259-D339-4F72-98A7-76474B29B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0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E259-D339-4F72-98A7-76474B29B1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0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E259-D339-4F72-98A7-76474B29B1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9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E259-D339-4F72-98A7-76474B29B1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0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E259-D339-4F72-98A7-76474B29B1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5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9AF37A-DC77-476B-915F-34FD4A2E31C8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C342FA-76C0-4DEA-BF4A-0A5CF376713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DULPJSU6eB2iXJ-SZ3wqsEuI_9JZSrnPAPb3yuXkIA/edit" TargetMode="External"/><Relationship Id="rId2" Type="http://schemas.openxmlformats.org/officeDocument/2006/relationships/hyperlink" Target="https://www.seattlepi.com/business/tech/slideshow/The-best-satirical-Amazon-reviews-68471/photo-5063873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5aaS4YsgpQJTSecoW5xI5srE3K8dLZ1i3DxyHg1PdVc/edi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Ob-kmOgpI" TargetMode="External"/><Relationship Id="rId2" Type="http://schemas.openxmlformats.org/officeDocument/2006/relationships/hyperlink" Target="http://www.nbc.com/saturday-night-live/video/the-beygency/2778993?snl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8WIBv3erj8&amp;t=64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pi.com/business/tech/slideshow/The-best-satirical-Amazon-reviews-68471/photo-5063873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Satire: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Oldest Trick in the Book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33600"/>
            <a:ext cx="4495800" cy="26670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prstClr val="whit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Satire's nature is to be one-sided, contemptuous of ambiguity, and so unfairly selective as to find in the purity of ridicule an inarguable moral truth.</a:t>
            </a:r>
          </a:p>
          <a:p>
            <a:pPr lvl="0" algn="r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prstClr val="whit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E. L. DOCTOROW, </a:t>
            </a:r>
            <a:endParaRPr lang="en-US" sz="2800" dirty="0" smtClean="0">
              <a:solidFill>
                <a:prstClr val="white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0" algn="r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800" i="1" dirty="0" smtClean="0">
                <a:solidFill>
                  <a:prstClr val="whit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Creationists</a:t>
            </a:r>
            <a:r>
              <a:rPr lang="en-US" sz="2800" i="1" dirty="0">
                <a:solidFill>
                  <a:prstClr val="whit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Selected Essays</a:t>
            </a:r>
            <a:endParaRPr lang="en-US" sz="2800" dirty="0">
              <a:solidFill>
                <a:prstClr val="white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835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Your Turn Rhetoricians!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Satirical Amazon Reviews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Now, in your small group, go to Amazon and find a product that’s just begging to be ridiculed &amp; compose a satirical review. </a:t>
            </a:r>
          </a:p>
          <a:p>
            <a:endParaRPr lang="en-US" dirty="0"/>
          </a:p>
          <a:p>
            <a:r>
              <a:rPr lang="en-US" dirty="0" smtClean="0"/>
              <a:t>Turn in your review here:</a:t>
            </a:r>
          </a:p>
          <a:p>
            <a:pPr lvl="1"/>
            <a:r>
              <a:rPr lang="en-US" b="1" dirty="0">
                <a:hlinkClick r:id="rId3"/>
              </a:rPr>
              <a:t>Satirical Amazon Reviews 2018 </a:t>
            </a:r>
            <a:r>
              <a:rPr lang="en-US" b="1" dirty="0" smtClean="0">
                <a:hlinkClick r:id="rId3"/>
              </a:rPr>
              <a:t>Period 1</a:t>
            </a:r>
            <a:endParaRPr lang="en-US" b="1" dirty="0" smtClean="0"/>
          </a:p>
          <a:p>
            <a:pPr lvl="1"/>
            <a:r>
              <a:rPr lang="en-US" b="1" dirty="0">
                <a:hlinkClick r:id="rId4"/>
              </a:rPr>
              <a:t>Satirical Amazon Reviews 2018 Period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9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HW: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Onion, “Wealthy Teen…”</a:t>
            </a:r>
            <a:b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Satire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Acronym Graphic Organizer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19121"/>
              </p:ext>
            </p:extLst>
          </p:nvPr>
        </p:nvGraphicFramePr>
        <p:xfrm>
          <a:off x="228600" y="1447801"/>
          <a:ext cx="8686800" cy="5200858"/>
        </p:xfrm>
        <a:graphic>
          <a:graphicData uri="http://schemas.openxmlformats.org/drawingml/2006/table">
            <a:tbl>
              <a:tblPr/>
              <a:tblGrid>
                <a:gridCol w="1828800"/>
                <a:gridCol w="6858000"/>
              </a:tblGrid>
              <a:tr h="65011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Subject Matter:  What is the passage about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endParaRPr lang="en-US" sz="900" dirty="0"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8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Attack: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Who/what is the focus of the attack/ridicule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/>
                      </a:r>
                      <a:br>
                        <a:rPr lang="en-US" sz="900">
                          <a:effectLst/>
                        </a:rPr>
                      </a:br>
                      <a:endParaRPr lang="en-US" sz="900"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3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Tone: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What is the author’s attitude toward the subject under attack?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endParaRPr lang="en-US" sz="900" dirty="0"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3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Implications: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What outcome can we expect if the change occurs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/>
                      </a:r>
                      <a:br>
                        <a:rPr lang="en-US" sz="900">
                          <a:effectLst/>
                        </a:rPr>
                      </a:br>
                      <a:endParaRPr lang="en-US" sz="900"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9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Reform: What change is the author seeking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/>
                      </a:r>
                      <a:br>
                        <a:rPr lang="en-US" sz="900">
                          <a:effectLst/>
                        </a:rPr>
                      </a:br>
                      <a:endParaRPr lang="en-US" sz="900"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3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Evidence: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What textual evidence supports your analysis?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endParaRPr lang="en-US" sz="900" dirty="0">
                        <a:effectLst/>
                      </a:endParaRPr>
                    </a:p>
                  </a:txBody>
                  <a:tcPr marL="35359" marR="35359" marT="23573" marB="235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75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What is Satire?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use of mockery, irony, humor, and/or wit to attack or ridicule </a:t>
            </a:r>
            <a:r>
              <a:rPr lang="en-US" dirty="0" smtClean="0"/>
              <a:t>something, such </a:t>
            </a:r>
            <a:r>
              <a:rPr lang="en-US" dirty="0"/>
              <a:t>as a person, habit, idea, institution, society, or custom that is, or is considered to </a:t>
            </a:r>
            <a:r>
              <a:rPr lang="en-US" dirty="0" smtClean="0"/>
              <a:t>be, foolish</a:t>
            </a:r>
            <a:r>
              <a:rPr lang="en-US" dirty="0"/>
              <a:t>, flawed, or wrong.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aim of satire is, or should be, to improve </a:t>
            </a:r>
            <a:r>
              <a:rPr lang="en-US" dirty="0" smtClean="0"/>
              <a:t>human institutions </a:t>
            </a:r>
            <a:r>
              <a:rPr lang="en-US" dirty="0"/>
              <a:t>and/or humanity. </a:t>
            </a:r>
            <a:endParaRPr lang="en-US" dirty="0" smtClean="0"/>
          </a:p>
          <a:p>
            <a:r>
              <a:rPr lang="en-US" dirty="0" smtClean="0"/>
              <a:t>Satire </a:t>
            </a:r>
            <a:r>
              <a:rPr lang="en-US" dirty="0"/>
              <a:t>attempts through humor and laughter to </a:t>
            </a:r>
            <a:r>
              <a:rPr lang="en-US" dirty="0" smtClean="0"/>
              <a:t>inspire individuals</a:t>
            </a:r>
            <a:r>
              <a:rPr lang="en-US" dirty="0"/>
              <a:t>, institutions, and humankind to improve or to encourage its readers to </a:t>
            </a:r>
            <a:r>
              <a:rPr lang="en-US" dirty="0" smtClean="0"/>
              <a:t>put pressure </a:t>
            </a:r>
            <a:r>
              <a:rPr lang="en-US" dirty="0"/>
              <a:t>on individuals and institutions so that they may be improved for the benefit </a:t>
            </a:r>
            <a:r>
              <a:rPr lang="en-US" dirty="0" smtClean="0"/>
              <a:t>of all.</a:t>
            </a:r>
          </a:p>
          <a:p>
            <a:r>
              <a:rPr lang="en-US" dirty="0"/>
              <a:t>The best satire does not seek to do harm or damage by its ridicule, unless we speak </a:t>
            </a:r>
            <a:r>
              <a:rPr lang="en-US" dirty="0" smtClean="0"/>
              <a:t>of damage </a:t>
            </a:r>
            <a:r>
              <a:rPr lang="en-US" dirty="0"/>
              <a:t>to the structure of vice, but rather it seeks to create a shock of recognition and </a:t>
            </a:r>
            <a:r>
              <a:rPr lang="en-US" dirty="0" smtClean="0"/>
              <a:t>to make </a:t>
            </a:r>
            <a:r>
              <a:rPr lang="en-US" dirty="0"/>
              <a:t>vice repulsive so that the vice will be expunged from the person or society </a:t>
            </a:r>
            <a:r>
              <a:rPr lang="en-US" dirty="0" smtClean="0"/>
              <a:t>under attack </a:t>
            </a:r>
            <a:r>
              <a:rPr lang="en-US" dirty="0"/>
              <a:t>or from the person or society intended to benefit by the attack (regardless of who </a:t>
            </a:r>
            <a:r>
              <a:rPr lang="en-US" dirty="0" smtClean="0"/>
              <a:t>is the </a:t>
            </a:r>
            <a:r>
              <a:rPr lang="en-US" dirty="0"/>
              <a:t>immediate object of attack); whenever possible this shock of recognition is to </a:t>
            </a:r>
            <a:r>
              <a:rPr lang="en-US" dirty="0" smtClean="0"/>
              <a:t>be conveyed </a:t>
            </a:r>
            <a:r>
              <a:rPr lang="en-US" dirty="0"/>
              <a:t>through laughter or wit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                       </a:t>
            </a:r>
            <a:r>
              <a:rPr lang="en-US" sz="29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</a:t>
            </a:r>
            <a:r>
              <a:rPr lang="en-US" sz="2900" b="1" dirty="0">
                <a:latin typeface="Batang" panose="02030600000101010101" pitchFamily="18" charset="-127"/>
                <a:ea typeface="Batang" panose="02030600000101010101" pitchFamily="18" charset="-127"/>
              </a:rPr>
              <a:t>formula for satire is one of honey and medicine.</a:t>
            </a:r>
          </a:p>
        </p:txBody>
      </p:sp>
    </p:spTree>
    <p:extLst>
      <p:ext uri="{BB962C8B-B14F-4D97-AF65-F5344CB8AC3E}">
        <p14:creationId xmlns:p14="http://schemas.microsoft.com/office/powerpoint/2010/main" val="96507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Satirical Techniques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Exaggeration/Hyperbole</a:t>
            </a:r>
            <a:r>
              <a:rPr lang="en-US" dirty="0"/>
              <a:t>: </a:t>
            </a:r>
            <a:r>
              <a:rPr lang="en-US" dirty="0" smtClean="0"/>
              <a:t>	</a:t>
            </a:r>
          </a:p>
          <a:p>
            <a:pPr marL="274320" lvl="1" indent="0">
              <a:buNone/>
            </a:pPr>
            <a:r>
              <a:rPr lang="en-US" dirty="0" smtClean="0"/>
              <a:t>making </a:t>
            </a:r>
            <a:r>
              <a:rPr lang="en-US" dirty="0"/>
              <a:t>a small blemish bigger or a hidden vice or folly </a:t>
            </a:r>
            <a:r>
              <a:rPr lang="en-US" dirty="0" smtClean="0"/>
              <a:t>or </a:t>
            </a:r>
            <a:r>
              <a:rPr lang="en-US" dirty="0"/>
              <a:t>to the target itself. Some specific types of exaggeration include the </a:t>
            </a:r>
            <a:r>
              <a:rPr lang="en-US" dirty="0" smtClean="0"/>
              <a:t>outrageous suggestions </a:t>
            </a:r>
            <a:r>
              <a:rPr lang="en-US" dirty="0"/>
              <a:t>and proposals which often characterize satirical pieces and the </a:t>
            </a:r>
            <a:r>
              <a:rPr lang="en-US" dirty="0" smtClean="0"/>
              <a:t>writer’s exaggeration </a:t>
            </a:r>
            <a:r>
              <a:rPr lang="en-US" dirty="0"/>
              <a:t>of the customary diction and syntax of an individual, an agency, a text, or </a:t>
            </a:r>
            <a:r>
              <a:rPr lang="en-US" dirty="0" smtClean="0"/>
              <a:t>a publication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Distortion</a:t>
            </a:r>
            <a:r>
              <a:rPr lang="en-US" dirty="0"/>
              <a:t>: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twisting </a:t>
            </a:r>
            <a:r>
              <a:rPr lang="en-US" dirty="0"/>
              <a:t>or emphasizing some aspect of a condition, individual, or </a:t>
            </a:r>
            <a:r>
              <a:rPr lang="en-US" dirty="0" smtClean="0"/>
              <a:t>event tends </a:t>
            </a:r>
            <a:r>
              <a:rPr lang="en-US" dirty="0"/>
              <a:t>to highlight it. A type of distortion may include the juxtaposition of </a:t>
            </a:r>
            <a:r>
              <a:rPr lang="en-US" dirty="0" smtClean="0"/>
              <a:t>inappropriate or </a:t>
            </a:r>
            <a:r>
              <a:rPr lang="en-US" dirty="0"/>
              <a:t>incongruous ideas or things.</a:t>
            </a:r>
          </a:p>
          <a:p>
            <a:pPr marL="0" indent="0">
              <a:buNone/>
            </a:pPr>
            <a:r>
              <a:rPr lang="en-US" b="1" dirty="0" smtClean="0"/>
              <a:t>Understatement:</a:t>
            </a:r>
          </a:p>
          <a:p>
            <a:pPr marL="274320" lvl="1" indent="0">
              <a:buNone/>
            </a:pPr>
            <a:r>
              <a:rPr lang="en-US" dirty="0" smtClean="0"/>
              <a:t>when </a:t>
            </a:r>
            <a:r>
              <a:rPr lang="en-US" dirty="0"/>
              <a:t>the folly or evil is so great that further exaggeration </a:t>
            </a:r>
            <a:r>
              <a:rPr lang="en-US" dirty="0" smtClean="0"/>
              <a:t>is impossible</a:t>
            </a:r>
            <a:r>
              <a:rPr lang="en-US" dirty="0"/>
              <a:t>, understatement shows its true extent.</a:t>
            </a:r>
          </a:p>
          <a:p>
            <a:pPr marL="0" indent="0">
              <a:buNone/>
            </a:pPr>
            <a:r>
              <a:rPr lang="en-US" b="1" dirty="0"/>
              <a:t>Innuendo </a:t>
            </a:r>
            <a:endParaRPr lang="en-US" b="1" dirty="0" smtClean="0"/>
          </a:p>
          <a:p>
            <a:pPr marL="274320" lvl="1" indent="0">
              <a:buNone/>
            </a:pPr>
            <a:r>
              <a:rPr lang="en-US" dirty="0" smtClean="0"/>
              <a:t>is </a:t>
            </a:r>
            <a:r>
              <a:rPr lang="en-US" dirty="0"/>
              <a:t>a valuable tool for the satirist because it allows him to implicate a target </a:t>
            </a:r>
            <a:r>
              <a:rPr lang="en-US" dirty="0" smtClean="0"/>
              <a:t>by a </a:t>
            </a:r>
            <a:r>
              <a:rPr lang="en-US" dirty="0"/>
              <a:t>completely indirect attack. This is especially useful when the target is dangerous, for </a:t>
            </a:r>
            <a:r>
              <a:rPr lang="en-US" dirty="0" smtClean="0"/>
              <a:t>itis </a:t>
            </a:r>
            <a:r>
              <a:rPr lang="en-US" dirty="0"/>
              <a:t>often possible to deny the insinuation.</a:t>
            </a:r>
          </a:p>
          <a:p>
            <a:pPr marL="0" indent="0">
              <a:buNone/>
            </a:pPr>
            <a:r>
              <a:rPr lang="en-US" b="1" dirty="0"/>
              <a:t>Use of silly or inherently funny </a:t>
            </a:r>
            <a:r>
              <a:rPr lang="en-US" b="1" dirty="0" smtClean="0"/>
              <a:t>words</a:t>
            </a:r>
          </a:p>
          <a:p>
            <a:pPr marL="274320" lvl="1" indent="0">
              <a:buNone/>
            </a:pPr>
            <a:r>
              <a:rPr lang="en-US" dirty="0" smtClean="0"/>
              <a:t>like </a:t>
            </a:r>
            <a:r>
              <a:rPr lang="en-US" dirty="0"/>
              <a:t>“newt” and “nostril” can enhance satire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5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Satirical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Invective</a:t>
            </a:r>
            <a:r>
              <a:rPr lang="en-US" dirty="0"/>
              <a:t>: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a </a:t>
            </a:r>
            <a:r>
              <a:rPr lang="en-US" dirty="0"/>
              <a:t>speech that criticizes someone or something fluently and at length. This technique may also be called a diatribe or rant</a:t>
            </a:r>
            <a:r>
              <a:rPr lang="en-US" dirty="0" smtClean="0"/>
              <a:t>. Famous example: </a:t>
            </a:r>
            <a:r>
              <a:rPr lang="en-US" dirty="0"/>
              <a:t>“A knave, a rascal, an eater of broken meats; a base, proud, shallow, beggarly, </a:t>
            </a:r>
            <a:r>
              <a:rPr lang="en-US" dirty="0" smtClean="0"/>
              <a:t>three suited, hundred-pound</a:t>
            </a:r>
            <a:r>
              <a:rPr lang="en-US" dirty="0"/>
              <a:t>, filthy worsted-stocking knave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list: </a:t>
            </a:r>
            <a:endParaRPr lang="en-US" b="1" dirty="0" smtClean="0"/>
          </a:p>
          <a:p>
            <a:pPr marL="274320" lvl="1" indent="0">
              <a:buNone/>
            </a:pPr>
            <a:r>
              <a:rPr lang="en-US" dirty="0" smtClean="0"/>
              <a:t>something </a:t>
            </a:r>
            <a:r>
              <a:rPr lang="en-US" dirty="0"/>
              <a:t>highly important or even sacred may be included in a long list of</a:t>
            </a:r>
          </a:p>
          <a:p>
            <a:pPr marL="274320" lvl="1" indent="0">
              <a:buNone/>
            </a:pPr>
            <a:r>
              <a:rPr lang="en-US" dirty="0"/>
              <a:t>mundane and ordinary objects in order to highlight the fact that an individual, institution,</a:t>
            </a:r>
          </a:p>
          <a:p>
            <a:pPr marL="274320" lvl="1" indent="0">
              <a:buNone/>
            </a:pPr>
            <a:r>
              <a:rPr lang="en-US" dirty="0"/>
              <a:t>or society has lost its sense of proportion.</a:t>
            </a:r>
          </a:p>
          <a:p>
            <a:pPr marL="0" indent="0">
              <a:buNone/>
            </a:pPr>
            <a:r>
              <a:rPr lang="en-US" b="1" dirty="0" smtClean="0"/>
              <a:t>Oxymoron</a:t>
            </a:r>
          </a:p>
          <a:p>
            <a:pPr marL="274320" lvl="1" indent="0">
              <a:buNone/>
            </a:pPr>
            <a:r>
              <a:rPr lang="en-US" dirty="0" smtClean="0"/>
              <a:t>used </a:t>
            </a:r>
            <a:r>
              <a:rPr lang="en-US" dirty="0"/>
              <a:t>satirically makes for a pointed emphasis on some contradiction in the</a:t>
            </a:r>
          </a:p>
          <a:p>
            <a:pPr marL="274320" lvl="1" indent="0">
              <a:buNone/>
            </a:pPr>
            <a:r>
              <a:rPr lang="en-US" dirty="0"/>
              <a:t>target's philosophy.</a:t>
            </a:r>
          </a:p>
          <a:p>
            <a:pPr marL="0" indent="0">
              <a:buNone/>
            </a:pPr>
            <a:r>
              <a:rPr lang="en-US" b="1" dirty="0"/>
              <a:t>Parable </a:t>
            </a:r>
            <a:r>
              <a:rPr lang="en-US" dirty="0"/>
              <a:t>and </a:t>
            </a:r>
            <a:r>
              <a:rPr lang="en-US" b="1" dirty="0"/>
              <a:t>allegory </a:t>
            </a:r>
            <a:endParaRPr lang="en-US" b="1" dirty="0" smtClean="0"/>
          </a:p>
          <a:p>
            <a:pPr marL="274320" lvl="1" indent="0">
              <a:buNone/>
            </a:pPr>
            <a:r>
              <a:rPr lang="en-US" dirty="0" smtClean="0"/>
              <a:t>have </a:t>
            </a:r>
            <a:r>
              <a:rPr lang="en-US" dirty="0"/>
              <a:t>the same benefits as simile and metaphor, for they can</a:t>
            </a:r>
          </a:p>
          <a:p>
            <a:pPr marL="274320" lvl="1" indent="0">
              <a:buNone/>
            </a:pPr>
            <a:r>
              <a:rPr lang="en-US" dirty="0"/>
              <a:t>conduct a prolonged discussion on two levels of meaning while at the same time</a:t>
            </a:r>
          </a:p>
          <a:p>
            <a:pPr marL="274320" lvl="1" indent="0">
              <a:buNone/>
            </a:pPr>
            <a:r>
              <a:rPr lang="en-US" dirty="0"/>
              <a:t>inherently comparing and contrasting those levels without further comment. They also</a:t>
            </a:r>
          </a:p>
          <a:p>
            <a:pPr marL="274320" lvl="1" indent="0">
              <a:buNone/>
            </a:pPr>
            <a:r>
              <a:rPr lang="en-US" dirty="0"/>
              <a:t>provide the author with some defense if the subject is dangerous, for the satirist can</a:t>
            </a:r>
          </a:p>
          <a:p>
            <a:pPr marL="274320" lvl="1" indent="0">
              <a:buNone/>
            </a:pPr>
            <a:r>
              <a:rPr lang="en-US" dirty="0"/>
              <a:t>protest that he/she was writing only on the literal level. Famous examples of this</a:t>
            </a:r>
          </a:p>
          <a:p>
            <a:pPr marL="274320" lvl="1" indent="0">
              <a:buNone/>
            </a:pPr>
            <a:r>
              <a:rPr lang="en-US" dirty="0"/>
              <a:t>technique are </a:t>
            </a:r>
            <a:r>
              <a:rPr lang="en-US" i="1" dirty="0"/>
              <a:t>Gulliver’s Travels </a:t>
            </a:r>
            <a:r>
              <a:rPr lang="en-US" dirty="0"/>
              <a:t>by Jonathan Swift and </a:t>
            </a:r>
            <a:r>
              <a:rPr lang="en-US" i="1" dirty="0"/>
              <a:t>Animal Farm </a:t>
            </a:r>
            <a:r>
              <a:rPr lang="en-US" dirty="0"/>
              <a:t>by George Orwell.</a:t>
            </a:r>
          </a:p>
          <a:p>
            <a:pPr marL="0" indent="0">
              <a:buNone/>
            </a:pPr>
            <a:r>
              <a:rPr lang="en-US" b="1" dirty="0"/>
              <a:t>Sarcasm </a:t>
            </a:r>
            <a:r>
              <a:rPr lang="en-US" dirty="0"/>
              <a:t>and </a:t>
            </a:r>
            <a:r>
              <a:rPr lang="en-US" b="1" dirty="0"/>
              <a:t>verbal irony </a:t>
            </a:r>
            <a:endParaRPr lang="en-US" b="1" dirty="0" smtClean="0"/>
          </a:p>
          <a:p>
            <a:pPr marL="274320" lvl="1" indent="0">
              <a:buNone/>
            </a:pPr>
            <a:r>
              <a:rPr lang="en-US" dirty="0" smtClean="0"/>
              <a:t>are </a:t>
            </a:r>
            <a:r>
              <a:rPr lang="en-US" dirty="0"/>
              <a:t>often employed as tools of satire, as well.</a:t>
            </a:r>
          </a:p>
        </p:txBody>
      </p:sp>
    </p:spTree>
    <p:extLst>
      <p:ext uri="{BB962C8B-B14F-4D97-AF65-F5344CB8AC3E}">
        <p14:creationId xmlns:p14="http://schemas.microsoft.com/office/powerpoint/2010/main" val="136032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Batang" panose="02030600000101010101" pitchFamily="18" charset="-127"/>
                <a:ea typeface="Batang" panose="02030600000101010101" pitchFamily="18" charset="-127"/>
              </a:rPr>
              <a:t>It is perhaps by now apparent that almost all of these techniques have one element </a:t>
            </a:r>
            <a:r>
              <a:rPr lang="en-US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in common</a:t>
            </a:r>
            <a:r>
              <a:rPr lang="en-US" sz="4000" dirty="0">
                <a:latin typeface="Batang" panose="02030600000101010101" pitchFamily="18" charset="-127"/>
                <a:ea typeface="Batang" panose="02030600000101010101" pitchFamily="18" charset="-127"/>
              </a:rPr>
              <a:t>: each provides a way to say two or more things at one time, and to </a:t>
            </a:r>
            <a:r>
              <a:rPr lang="en-US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compare, equate</a:t>
            </a:r>
            <a:r>
              <a:rPr lang="en-US" sz="4000" dirty="0">
                <a:latin typeface="Batang" panose="02030600000101010101" pitchFamily="18" charset="-127"/>
                <a:ea typeface="Batang" panose="02030600000101010101" pitchFamily="18" charset="-127"/>
              </a:rPr>
              <a:t>, or contrast those things, usually with heavy irony</a:t>
            </a:r>
            <a:r>
              <a:rPr lang="en-US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en-US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		-Robert Harris</a:t>
            </a:r>
            <a:endParaRPr lang="en-US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758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What gets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ridiculed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 Vices 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and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Follies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4813" b="4553"/>
          <a:stretch/>
        </p:blipFill>
        <p:spPr bwMode="auto">
          <a:xfrm>
            <a:off x="609600" y="762000"/>
            <a:ext cx="8004448" cy="577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3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SNL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Examples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The Day </a:t>
            </a:r>
            <a:r>
              <a:rPr lang="en-US" u="sng" dirty="0" err="1">
                <a:hlinkClick r:id="rId2"/>
              </a:rPr>
              <a:t>Beyonce</a:t>
            </a:r>
            <a:r>
              <a:rPr lang="en-US" u="sng" dirty="0">
                <a:hlinkClick r:id="rId2"/>
              </a:rPr>
              <a:t> Turned Black </a:t>
            </a:r>
            <a:r>
              <a:rPr lang="en-US" u="sng" dirty="0" smtClean="0">
                <a:hlinkClick r:id="rId2"/>
              </a:rPr>
              <a:t>SNL</a:t>
            </a:r>
            <a:endParaRPr lang="en-US" u="sng" dirty="0" smtClean="0"/>
          </a:p>
          <a:p>
            <a:r>
              <a:rPr lang="en-US" u="sng" dirty="0">
                <a:hlinkClick r:id="rId3"/>
              </a:rPr>
              <a:t>The Bubble </a:t>
            </a:r>
            <a:r>
              <a:rPr lang="en-US" u="sng" dirty="0" smtClean="0">
                <a:hlinkClick r:id="rId3"/>
              </a:rPr>
              <a:t>SNL</a:t>
            </a:r>
            <a:endParaRPr lang="en-US" u="sng" dirty="0" smtClean="0"/>
          </a:p>
          <a:p>
            <a:r>
              <a:rPr lang="en-US" dirty="0" err="1" smtClean="0">
                <a:hlinkClick r:id="rId4"/>
              </a:rPr>
              <a:t>Totinos</a:t>
            </a:r>
            <a:r>
              <a:rPr lang="en-US" dirty="0" smtClean="0">
                <a:hlinkClick r:id="rId4"/>
              </a:rPr>
              <a:t> Super Bowl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4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7" y="1524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Satire in Society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From Starbucks’ </a:t>
            </a:r>
            <a:r>
              <a:rPr lang="en-US" dirty="0" smtClean="0"/>
              <a:t>“The </a:t>
            </a:r>
            <a:r>
              <a:rPr lang="en-US" dirty="0"/>
              <a:t>Way I See It” Campaign #289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So </a:t>
            </a:r>
            <a:r>
              <a:rPr lang="en-US" dirty="0"/>
              <a:t>–called “global warming” </a:t>
            </a:r>
            <a:r>
              <a:rPr lang="en-US" dirty="0" smtClean="0"/>
              <a:t>	is </a:t>
            </a:r>
            <a:r>
              <a:rPr lang="en-US" dirty="0"/>
              <a:t>just a secret ploy by </a:t>
            </a:r>
            <a:r>
              <a:rPr lang="en-US" dirty="0" smtClean="0"/>
              <a:t>wacko 	tree-huggers </a:t>
            </a:r>
            <a:r>
              <a:rPr lang="en-US" dirty="0"/>
              <a:t>to </a:t>
            </a:r>
            <a:r>
              <a:rPr lang="en-US" dirty="0" smtClean="0"/>
              <a:t>	make </a:t>
            </a:r>
            <a:r>
              <a:rPr lang="en-US" dirty="0"/>
              <a:t>America </a:t>
            </a:r>
            <a:r>
              <a:rPr lang="en-US" dirty="0" smtClean="0"/>
              <a:t>	energy </a:t>
            </a:r>
            <a:r>
              <a:rPr lang="en-US" dirty="0"/>
              <a:t>independent, clean out </a:t>
            </a:r>
            <a:r>
              <a:rPr lang="en-US" dirty="0" smtClean="0"/>
              <a:t>	our </a:t>
            </a:r>
            <a:r>
              <a:rPr lang="en-US" dirty="0"/>
              <a:t>air and water, improve the </a:t>
            </a:r>
            <a:r>
              <a:rPr lang="en-US" dirty="0" smtClean="0"/>
              <a:t>	fuel </a:t>
            </a:r>
            <a:r>
              <a:rPr lang="en-US" dirty="0"/>
              <a:t>efficiency of our vehicles, </a:t>
            </a:r>
            <a:r>
              <a:rPr lang="en-US" dirty="0" smtClean="0"/>
              <a:t>	kick-start </a:t>
            </a: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</a:t>
            </a:r>
            <a:r>
              <a:rPr lang="en-US" dirty="0" smtClean="0"/>
              <a:t>	industries</a:t>
            </a:r>
            <a:r>
              <a:rPr lang="en-US" dirty="0"/>
              <a:t>, and make our cities </a:t>
            </a:r>
            <a:r>
              <a:rPr lang="en-US" dirty="0" smtClean="0"/>
              <a:t>	safer </a:t>
            </a:r>
            <a:r>
              <a:rPr lang="en-US" dirty="0"/>
              <a:t>and more livable. Don’t </a:t>
            </a:r>
            <a:r>
              <a:rPr lang="en-US" dirty="0" smtClean="0"/>
              <a:t>	let </a:t>
            </a:r>
            <a:r>
              <a:rPr lang="en-US" dirty="0"/>
              <a:t>them get away with it!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2600" dirty="0" smtClean="0"/>
              <a:t>-</a:t>
            </a:r>
            <a:r>
              <a:rPr lang="en-US" sz="2600" b="1" dirty="0"/>
              <a:t>Chip </a:t>
            </a:r>
            <a:r>
              <a:rPr lang="en-US" sz="2600" b="1" dirty="0" err="1"/>
              <a:t>Giller</a:t>
            </a:r>
            <a:r>
              <a:rPr lang="en-US" sz="2600" b="1" dirty="0"/>
              <a:t> </a:t>
            </a:r>
            <a:r>
              <a:rPr lang="en-US" sz="2600" i="1" dirty="0" smtClean="0"/>
              <a:t>Founder 			of Grist.org</a:t>
            </a:r>
            <a:r>
              <a:rPr lang="en-US" sz="2600" i="1" dirty="0"/>
              <a:t>, </a:t>
            </a:r>
            <a:r>
              <a:rPr lang="en-US" sz="2600" i="1" dirty="0" smtClean="0"/>
              <a:t>where 			environmentally minded 		people </a:t>
            </a:r>
            <a:r>
              <a:rPr lang="en-US" sz="2600" i="1" dirty="0"/>
              <a:t>gather </a:t>
            </a:r>
            <a:r>
              <a:rPr lang="en-US" sz="2600" i="1" dirty="0" smtClean="0"/>
              <a:t>online.</a:t>
            </a:r>
            <a:endParaRPr lang="en-US" dirty="0">
              <a:hlinkClick r:id="rId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31" y="1143000"/>
            <a:ext cx="3510669" cy="498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20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Satire Analysis Model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8610600" cy="2209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So –called “global warming” </a:t>
            </a:r>
            <a:r>
              <a:rPr lang="en-US" dirty="0" smtClean="0"/>
              <a:t>is </a:t>
            </a:r>
            <a:r>
              <a:rPr lang="en-US" dirty="0"/>
              <a:t>just a secret ploy by wacko </a:t>
            </a:r>
            <a:r>
              <a:rPr lang="en-US" dirty="0" smtClean="0"/>
              <a:t>tree-huggers </a:t>
            </a:r>
            <a:r>
              <a:rPr lang="en-US" dirty="0"/>
              <a:t>to </a:t>
            </a:r>
            <a:r>
              <a:rPr lang="en-US" dirty="0" smtClean="0"/>
              <a:t>make America energy independent</a:t>
            </a:r>
            <a:r>
              <a:rPr lang="en-US" dirty="0"/>
              <a:t>, clean out </a:t>
            </a:r>
            <a:r>
              <a:rPr lang="en-US" dirty="0" smtClean="0"/>
              <a:t>our </a:t>
            </a:r>
            <a:r>
              <a:rPr lang="en-US" dirty="0"/>
              <a:t>air and water, improve the </a:t>
            </a:r>
            <a:r>
              <a:rPr lang="en-US" dirty="0" smtClean="0"/>
              <a:t>fuel </a:t>
            </a:r>
            <a:r>
              <a:rPr lang="en-US" dirty="0"/>
              <a:t>efficiency of our vehicles, </a:t>
            </a:r>
            <a:r>
              <a:rPr lang="en-US" dirty="0" smtClean="0"/>
              <a:t>kick-start </a:t>
            </a: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</a:t>
            </a:r>
            <a:r>
              <a:rPr lang="en-US" dirty="0" smtClean="0"/>
              <a:t>industries</a:t>
            </a:r>
            <a:r>
              <a:rPr lang="en-US" dirty="0"/>
              <a:t>, and make our cities </a:t>
            </a:r>
            <a:r>
              <a:rPr lang="en-US" dirty="0" smtClean="0"/>
              <a:t>safer </a:t>
            </a:r>
            <a:r>
              <a:rPr lang="en-US" dirty="0"/>
              <a:t>and more livable. Don’t </a:t>
            </a:r>
            <a:r>
              <a:rPr lang="en-US" dirty="0" smtClean="0"/>
              <a:t>let </a:t>
            </a:r>
            <a:r>
              <a:rPr lang="en-US" dirty="0"/>
              <a:t>them get away with it!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1328" t="31182" r="30839" b="33165"/>
          <a:stretch/>
        </p:blipFill>
        <p:spPr bwMode="auto">
          <a:xfrm>
            <a:off x="533400" y="3352800"/>
            <a:ext cx="81534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7576971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1303</TotalTime>
  <Words>748</Words>
  <Application>Microsoft Office PowerPoint</Application>
  <PresentationFormat>On-screen Show (4:3)</PresentationFormat>
  <Paragraphs>88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Satire:  The Oldest Trick in the Book</vt:lpstr>
      <vt:lpstr>What is Satire? </vt:lpstr>
      <vt:lpstr>Satirical Techniques</vt:lpstr>
      <vt:lpstr>Satirical Techniques</vt:lpstr>
      <vt:lpstr>PowerPoint Presentation</vt:lpstr>
      <vt:lpstr>What gets ridiculed? Vices and Follies</vt:lpstr>
      <vt:lpstr>SNL Examples</vt:lpstr>
      <vt:lpstr>Satire in Society</vt:lpstr>
      <vt:lpstr>Satire Analysis Model</vt:lpstr>
      <vt:lpstr>Your Turn Rhetoricians!</vt:lpstr>
      <vt:lpstr>HW: The Onion, “Wealthy Teen…” Satire Acronym Graphic Organizer</vt:lpstr>
    </vt:vector>
  </TitlesOfParts>
  <Company>Temecula Valley 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Scharf</dc:creator>
  <cp:lastModifiedBy>Jennifer Scharf</cp:lastModifiedBy>
  <cp:revision>16</cp:revision>
  <cp:lastPrinted>2018-04-14T16:53:27Z</cp:lastPrinted>
  <dcterms:created xsi:type="dcterms:W3CDTF">2018-04-13T22:08:45Z</dcterms:created>
  <dcterms:modified xsi:type="dcterms:W3CDTF">2018-04-16T15:22:16Z</dcterms:modified>
</cp:coreProperties>
</file>