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57"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p:restoredTop sz="94635"/>
  </p:normalViewPr>
  <p:slideViewPr>
    <p:cSldViewPr snapToGrid="0" snapToObjects="1">
      <p:cViewPr>
        <p:scale>
          <a:sx n="78" d="100"/>
          <a:sy n="78" d="100"/>
        </p:scale>
        <p:origin x="-17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4/11/2018</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4/11/2018</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eWynt87PaJ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p-iFl4qhB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FN_UJJ9ObD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HUmfsvegMR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091" y="609600"/>
            <a:ext cx="11667281" cy="4193893"/>
          </a:xfrm>
        </p:spPr>
        <p:txBody>
          <a:bodyPr>
            <a:normAutofit/>
          </a:bodyPr>
          <a:lstStyle/>
          <a:p>
            <a:r>
              <a:rPr lang="en-US" sz="7200" dirty="0" smtClean="0"/>
              <a:t>Rhetorical Analysis</a:t>
            </a:r>
            <a:r>
              <a:rPr lang="en-US" dirty="0" smtClean="0"/>
              <a:t/>
            </a:r>
            <a:br>
              <a:rPr lang="en-US" dirty="0" smtClean="0"/>
            </a:br>
            <a:r>
              <a:rPr lang="en-US" sz="12800" b="1" dirty="0" smtClean="0"/>
              <a:t>infographic</a:t>
            </a:r>
            <a:endParaRPr lang="en-US" sz="10700" b="1" dirty="0"/>
          </a:p>
        </p:txBody>
      </p:sp>
      <p:sp>
        <p:nvSpPr>
          <p:cNvPr id="4" name="TextBox 3"/>
          <p:cNvSpPr txBox="1"/>
          <p:nvPr/>
        </p:nvSpPr>
        <p:spPr>
          <a:xfrm>
            <a:off x="3148313" y="4803493"/>
            <a:ext cx="6018835" cy="923330"/>
          </a:xfrm>
          <a:prstGeom prst="rect">
            <a:avLst/>
          </a:prstGeom>
          <a:noFill/>
        </p:spPr>
        <p:txBody>
          <a:bodyPr wrap="square" rtlCol="0">
            <a:spAutoFit/>
          </a:bodyPr>
          <a:lstStyle/>
          <a:p>
            <a:r>
              <a:rPr lang="en-US" sz="5400" dirty="0" smtClean="0">
                <a:solidFill>
                  <a:schemeClr val="accent6"/>
                </a:solidFill>
              </a:rPr>
              <a:t>SPEECH CHOICES</a:t>
            </a:r>
            <a:endParaRPr lang="en-US" sz="5400" dirty="0">
              <a:solidFill>
                <a:schemeClr val="accent6"/>
              </a:solidFill>
            </a:endParaRPr>
          </a:p>
        </p:txBody>
      </p:sp>
    </p:spTree>
    <p:extLst>
      <p:ext uri="{BB962C8B-B14F-4D97-AF65-F5344CB8AC3E}">
        <p14:creationId xmlns:p14="http://schemas.microsoft.com/office/powerpoint/2010/main" val="1957747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2" y="-277800"/>
            <a:ext cx="12064678" cy="1905000"/>
          </a:xfrm>
        </p:spPr>
        <p:txBody>
          <a:bodyPr>
            <a:normAutofit/>
          </a:bodyPr>
          <a:lstStyle/>
          <a:p>
            <a:r>
              <a:rPr lang="en-US" sz="6000" b="1" dirty="0" smtClean="0"/>
              <a:t>“Rice stadium Moon speech”</a:t>
            </a:r>
            <a:r>
              <a:rPr lang="en-US" dirty="0" smtClean="0"/>
              <a:t/>
            </a:r>
            <a:br>
              <a:rPr lang="en-US" dirty="0" smtClean="0"/>
            </a:br>
            <a:r>
              <a:rPr lang="en-US" dirty="0" smtClean="0"/>
              <a:t>President John Fitzgerald Kennedy</a:t>
            </a:r>
            <a:endParaRPr lang="en-US" dirty="0"/>
          </a:p>
        </p:txBody>
      </p:sp>
      <p:sp>
        <p:nvSpPr>
          <p:cNvPr id="3" name="Content Placeholder 2"/>
          <p:cNvSpPr>
            <a:spLocks noGrp="1"/>
          </p:cNvSpPr>
          <p:nvPr>
            <p:ph idx="1"/>
          </p:nvPr>
        </p:nvSpPr>
        <p:spPr>
          <a:xfrm>
            <a:off x="0" y="4849794"/>
            <a:ext cx="12192000" cy="1936831"/>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a:noAutofit/>
          </a:bodyPr>
          <a:lstStyle/>
          <a:p>
            <a:pPr marL="0" indent="0">
              <a:buNone/>
            </a:pPr>
            <a:r>
              <a:rPr lang="en-US" sz="2300" dirty="0"/>
              <a:t>The "Address at Rice University on the Nation's Space Effort", or better known simply as the "We choose to go to the moon" speech, was delivered </a:t>
            </a:r>
            <a:r>
              <a:rPr lang="en-US" sz="2300" dirty="0" smtClean="0"/>
              <a:t>by U.S</a:t>
            </a:r>
            <a:r>
              <a:rPr lang="en-US" sz="2300" dirty="0"/>
              <a:t>. President John F. Kennedy in front of a large crowd gathered at Rice University in Houston, Texas on September 12, 1962. It was one of Kennedy's earlier speeches meant to persuade the American people to support the effort of NASA to send a manned space flight to the moon.</a:t>
            </a:r>
          </a:p>
        </p:txBody>
      </p:sp>
      <p:pic>
        <p:nvPicPr>
          <p:cNvPr id="5" name="JFK &quot;Rice Stadium Moon Speech&qu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41883" y="1420795"/>
            <a:ext cx="5908233" cy="3323381"/>
          </a:xfrm>
          <a:prstGeom prst="rect">
            <a:avLst/>
          </a:prstGeom>
        </p:spPr>
      </p:pic>
    </p:spTree>
    <p:extLst>
      <p:ext uri="{BB962C8B-B14F-4D97-AF65-F5344CB8AC3E}">
        <p14:creationId xmlns:p14="http://schemas.microsoft.com/office/powerpoint/2010/main" val="8936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2" y="0"/>
            <a:ext cx="12064678" cy="1905000"/>
          </a:xfrm>
        </p:spPr>
        <p:txBody>
          <a:bodyPr>
            <a:normAutofit fontScale="90000"/>
          </a:bodyPr>
          <a:lstStyle/>
          <a:p>
            <a:r>
              <a:rPr lang="en-US" sz="6000" b="1" dirty="0" smtClean="0"/>
              <a:t>“The most hunted person of the modern age”</a:t>
            </a:r>
            <a:r>
              <a:rPr lang="en-US" dirty="0" smtClean="0"/>
              <a:t/>
            </a:r>
            <a:br>
              <a:rPr lang="en-US" dirty="0" smtClean="0"/>
            </a:br>
            <a:r>
              <a:rPr lang="en-US" dirty="0" smtClean="0"/>
              <a:t>Earl Spencer</a:t>
            </a:r>
            <a:endParaRPr lang="en-US" dirty="0"/>
          </a:p>
        </p:txBody>
      </p:sp>
      <p:sp>
        <p:nvSpPr>
          <p:cNvPr id="3" name="Content Placeholder 2"/>
          <p:cNvSpPr>
            <a:spLocks noGrp="1"/>
          </p:cNvSpPr>
          <p:nvPr>
            <p:ph idx="1"/>
          </p:nvPr>
        </p:nvSpPr>
        <p:spPr>
          <a:xfrm>
            <a:off x="231495" y="2233914"/>
            <a:ext cx="5254906" cy="4471688"/>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a:noAutofit/>
          </a:bodyPr>
          <a:lstStyle/>
          <a:p>
            <a:pPr marL="0" indent="0">
              <a:buNone/>
            </a:pPr>
            <a:r>
              <a:rPr lang="en-US" sz="2800" dirty="0"/>
              <a:t>In </a:t>
            </a:r>
            <a:r>
              <a:rPr lang="en-US" sz="2800" dirty="0" smtClean="0"/>
              <a:t>1997 at the funeral of Princess Diana, her brother, Earl Spencer, delivered a eulogy honoring his late sister while simultaneously attacking the media and paparazzi for their treatment of the Princess, calling her the “most hunted person of the modern age.”</a:t>
            </a:r>
            <a:endParaRPr lang="en-US" sz="2800" dirty="0"/>
          </a:p>
        </p:txBody>
      </p:sp>
      <p:pic>
        <p:nvPicPr>
          <p:cNvPr id="5" name="&quot;The Most Hunted Person of the Modern Age&qu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48446" y="1507603"/>
            <a:ext cx="6412374" cy="4809281"/>
          </a:xfrm>
          <a:prstGeom prst="rect">
            <a:avLst/>
          </a:prstGeom>
        </p:spPr>
      </p:pic>
    </p:spTree>
    <p:extLst>
      <p:ext uri="{BB962C8B-B14F-4D97-AF65-F5344CB8AC3E}">
        <p14:creationId xmlns:p14="http://schemas.microsoft.com/office/powerpoint/2010/main" val="1876855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2" y="0"/>
            <a:ext cx="12064678" cy="1905000"/>
          </a:xfrm>
        </p:spPr>
        <p:txBody>
          <a:bodyPr>
            <a:normAutofit fontScale="90000"/>
          </a:bodyPr>
          <a:lstStyle/>
          <a:p>
            <a:r>
              <a:rPr lang="en-US" sz="6000" b="1" dirty="0" smtClean="0"/>
              <a:t>“Women’s Right to the Suffrage”</a:t>
            </a:r>
            <a:r>
              <a:rPr lang="en-US" dirty="0" smtClean="0"/>
              <a:t/>
            </a:r>
            <a:br>
              <a:rPr lang="en-US" dirty="0" smtClean="0"/>
            </a:br>
            <a:r>
              <a:rPr lang="en-US" dirty="0" smtClean="0"/>
              <a:t>Susan B. Anthony</a:t>
            </a:r>
            <a:endParaRPr lang="en-US" dirty="0"/>
          </a:p>
        </p:txBody>
      </p:sp>
      <p:sp>
        <p:nvSpPr>
          <p:cNvPr id="3" name="Content Placeholder 2"/>
          <p:cNvSpPr>
            <a:spLocks noGrp="1"/>
          </p:cNvSpPr>
          <p:nvPr>
            <p:ph idx="1"/>
          </p:nvPr>
        </p:nvSpPr>
        <p:spPr>
          <a:xfrm>
            <a:off x="231495" y="1817226"/>
            <a:ext cx="5254906" cy="4888376"/>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a:noAutofit/>
          </a:bodyPr>
          <a:lstStyle/>
          <a:p>
            <a:pPr marL="0" indent="0">
              <a:buNone/>
            </a:pPr>
            <a:r>
              <a:rPr lang="en-US" sz="2800" dirty="0"/>
              <a:t>In the 1800s, women in the United States had few legal rights and did not have the right to vote. This speech was given by Susan B. Anthony after her arrest for casting an illegal vote in the presidential election of 1872. She was tried and then fined $100 but refused to pay.</a:t>
            </a:r>
          </a:p>
        </p:txBody>
      </p:sp>
      <p:pic>
        <p:nvPicPr>
          <p:cNvPr id="4" name="Susan B. Anthony &quot;Woman's Right to the Suffrage&qu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26953" y="1561732"/>
            <a:ext cx="6224494" cy="4668371"/>
          </a:xfrm>
          <a:prstGeom prst="rect">
            <a:avLst/>
          </a:prstGeom>
        </p:spPr>
      </p:pic>
    </p:spTree>
    <p:extLst>
      <p:ext uri="{BB962C8B-B14F-4D97-AF65-F5344CB8AC3E}">
        <p14:creationId xmlns:p14="http://schemas.microsoft.com/office/powerpoint/2010/main" val="2001100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2" y="0"/>
            <a:ext cx="12064678" cy="1905000"/>
          </a:xfrm>
        </p:spPr>
        <p:txBody>
          <a:bodyPr>
            <a:normAutofit/>
          </a:bodyPr>
          <a:lstStyle/>
          <a:p>
            <a:r>
              <a:rPr lang="en-US" sz="6600" b="1" dirty="0" smtClean="0"/>
              <a:t>“A Whisper of AIDS”</a:t>
            </a:r>
            <a:r>
              <a:rPr lang="en-US" dirty="0" smtClean="0"/>
              <a:t/>
            </a:r>
            <a:br>
              <a:rPr lang="en-US" dirty="0" smtClean="0"/>
            </a:br>
            <a:r>
              <a:rPr lang="en-US" dirty="0" smtClean="0"/>
              <a:t>Mary Fisher</a:t>
            </a:r>
            <a:endParaRPr lang="en-US" dirty="0"/>
          </a:p>
        </p:txBody>
      </p:sp>
      <p:sp>
        <p:nvSpPr>
          <p:cNvPr id="3" name="Content Placeholder 2"/>
          <p:cNvSpPr>
            <a:spLocks noGrp="1"/>
          </p:cNvSpPr>
          <p:nvPr>
            <p:ph idx="1"/>
          </p:nvPr>
        </p:nvSpPr>
        <p:spPr>
          <a:xfrm>
            <a:off x="231495" y="1817226"/>
            <a:ext cx="5254906" cy="4888376"/>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a:noAutofit/>
          </a:bodyPr>
          <a:lstStyle/>
          <a:p>
            <a:pPr marL="0" indent="0">
              <a:buNone/>
            </a:pPr>
            <a:r>
              <a:rPr lang="en-US" sz="2800" dirty="0" smtClean="0"/>
              <a:t>Mary Fisher, a mother of two and diagnosed HIV Positive, speaks at the Republican National Convention in 1992 about the reality of the spreading AIDS/HIV infection.  Urging her party to action on an issue largely ignored, Fisher provides her life as an illustration of HIV positive-individuals across the country.</a:t>
            </a:r>
            <a:endParaRPr lang="en-US" sz="2800" dirty="0"/>
          </a:p>
        </p:txBody>
      </p:sp>
      <p:pic>
        <p:nvPicPr>
          <p:cNvPr id="7" name="&quot;A Whisper of AIDS&quot; Mary Fish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90574" y="1434296"/>
            <a:ext cx="6452243" cy="4839182"/>
          </a:xfrm>
          <a:prstGeom prst="rect">
            <a:avLst/>
          </a:prstGeom>
        </p:spPr>
      </p:pic>
    </p:spTree>
    <p:extLst>
      <p:ext uri="{BB962C8B-B14F-4D97-AF65-F5344CB8AC3E}">
        <p14:creationId xmlns:p14="http://schemas.microsoft.com/office/powerpoint/2010/main" val="257675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46" y="19940"/>
            <a:ext cx="11651641" cy="1905000"/>
          </a:xfrm>
        </p:spPr>
        <p:txBody>
          <a:bodyPr/>
          <a:lstStyle/>
          <a:p>
            <a:pPr lvl="0" defTabSz="914400">
              <a:spcBef>
                <a:spcPts val="0"/>
              </a:spcBef>
            </a:pPr>
            <a:r>
              <a:rPr lang="en-US" sz="6000" b="1" kern="0" cap="none" dirty="0">
                <a:ln>
                  <a:noFill/>
                </a:ln>
                <a:solidFill>
                  <a:srgbClr val="FFFFFF"/>
                </a:solidFill>
                <a:effectLst>
                  <a:outerShdw blurRad="38100" dist="38100" dir="2700000" algn="tl">
                    <a:srgbClr val="000000">
                      <a:alpha val="43137"/>
                    </a:srgbClr>
                  </a:outerShdw>
                </a:effectLst>
                <a:latin typeface="Questrial"/>
                <a:ea typeface="Questrial"/>
                <a:cs typeface="Questrial"/>
                <a:sym typeface="Questrial"/>
                <a:rtl val="0"/>
              </a:rPr>
              <a:t>“My Brother’s Keeper”</a:t>
            </a:r>
            <a:br>
              <a:rPr lang="en-US" sz="6000" b="1" kern="0" cap="none" dirty="0">
                <a:ln>
                  <a:noFill/>
                </a:ln>
                <a:solidFill>
                  <a:srgbClr val="FFFFFF"/>
                </a:solidFill>
                <a:effectLst>
                  <a:outerShdw blurRad="38100" dist="38100" dir="2700000" algn="tl">
                    <a:srgbClr val="000000">
                      <a:alpha val="43137"/>
                    </a:srgbClr>
                  </a:outerShdw>
                </a:effectLst>
                <a:latin typeface="Questrial"/>
                <a:ea typeface="Questrial"/>
                <a:cs typeface="Questrial"/>
                <a:sym typeface="Questrial"/>
                <a:rtl val="0"/>
              </a:rPr>
            </a:br>
            <a:r>
              <a:rPr lang="en-US" b="1" kern="0" cap="none" dirty="0">
                <a:ln>
                  <a:noFill/>
                </a:ln>
                <a:solidFill>
                  <a:srgbClr val="FFFFFF"/>
                </a:solidFill>
                <a:effectLst>
                  <a:outerShdw blurRad="38100" dist="38100" dir="2700000" algn="tl">
                    <a:srgbClr val="000000">
                      <a:alpha val="43137"/>
                    </a:srgbClr>
                  </a:outerShdw>
                </a:effectLst>
                <a:latin typeface="Questrial"/>
                <a:ea typeface="Questrial"/>
                <a:cs typeface="Questrial"/>
                <a:sym typeface="Questrial"/>
                <a:rtl val="0"/>
              </a:rPr>
              <a:t>BARACK OBAMA</a:t>
            </a:r>
            <a:endParaRPr lang="en-US" b="1" dirty="0">
              <a:effectLst>
                <a:outerShdw blurRad="38100" dist="38100" dir="2700000" algn="tl">
                  <a:srgbClr val="000000">
                    <a:alpha val="43137"/>
                  </a:srgbClr>
                </a:outerShdw>
              </a:effectLst>
              <a:latin typeface="Questrial"/>
            </a:endParaRPr>
          </a:p>
        </p:txBody>
      </p:sp>
      <p:sp>
        <p:nvSpPr>
          <p:cNvPr id="3" name="Content Placeholder 2"/>
          <p:cNvSpPr>
            <a:spLocks noGrp="1"/>
          </p:cNvSpPr>
          <p:nvPr>
            <p:ph idx="1"/>
          </p:nvPr>
        </p:nvSpPr>
        <p:spPr/>
        <p:txBody>
          <a:bodyPr/>
          <a:lstStyle/>
          <a:p>
            <a:r>
              <a:rPr lang="en-US" dirty="0" smtClean="0"/>
              <a:t>Annotate for </a:t>
            </a:r>
            <a:endParaRPr lang="en-US" dirty="0"/>
          </a:p>
        </p:txBody>
      </p:sp>
      <p:sp>
        <p:nvSpPr>
          <p:cNvPr id="6" name="Shape 159"/>
          <p:cNvSpPr txBox="1">
            <a:spLocks/>
          </p:cNvSpPr>
          <p:nvPr/>
        </p:nvSpPr>
        <p:spPr>
          <a:xfrm>
            <a:off x="239282" y="1924940"/>
            <a:ext cx="5734331" cy="4614118"/>
          </a:xfrm>
          <a:prstGeom prst="rect">
            <a:avLst/>
          </a:prstGeom>
          <a:solidFill>
            <a:srgbClr val="666666"/>
          </a:solidFill>
        </p:spPr>
        <p:txBody>
          <a:bodyPr vert="horz" lIns="91425" tIns="91425" rIns="91425" bIns="91425" rtlCol="0" anchor="ctr" anchorCtr="0">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spcBef>
                <a:spcPts val="0"/>
              </a:spcBef>
              <a:buFont typeface="Arial"/>
              <a:buNone/>
            </a:pPr>
            <a:r>
              <a:rPr lang="en-US" sz="2400" dirty="0" smtClean="0">
                <a:solidFill>
                  <a:srgbClr val="FFFFFF"/>
                </a:solidFill>
                <a:latin typeface="Questrial"/>
                <a:ea typeface="Questrial"/>
                <a:cs typeface="Questrial"/>
                <a:sym typeface="Questrial"/>
              </a:rPr>
              <a:t>IN 2004 THE THEN JUNIOR SENATOR FROM ILLINOIS DELIVERED THE KEYNOTE ADDRESS AT THE DEMOCRATIC NATIONAL CONVENTION IN BOSTON. THE SPEECH  TRANSFORMED PRESIDENT OBAMA FROM A VIRTUAL UNKNOWN FIRST TERM SENATOR TO A CANDIDATE FOR THE PRESIDENT OF THE UNITED STATES. </a:t>
            </a:r>
            <a:endParaRPr lang="en-US" sz="2400" dirty="0">
              <a:solidFill>
                <a:srgbClr val="FFFFFF"/>
              </a:solidFill>
              <a:latin typeface="Questrial"/>
              <a:ea typeface="Questrial"/>
              <a:cs typeface="Questrial"/>
              <a:sym typeface="Questrial"/>
            </a:endParaRPr>
          </a:p>
        </p:txBody>
      </p:sp>
      <p:pic>
        <p:nvPicPr>
          <p:cNvPr id="4" name="eWynt87PaJ0"/>
          <p:cNvPicPr>
            <a:picLocks noRot="1" noChangeAspect="1"/>
          </p:cNvPicPr>
          <p:nvPr>
            <a:videoFile r:link="rId1"/>
          </p:nvPr>
        </p:nvPicPr>
        <p:blipFill>
          <a:blip r:embed="rId3"/>
          <a:stretch>
            <a:fillRect/>
          </a:stretch>
        </p:blipFill>
        <p:spPr>
          <a:xfrm>
            <a:off x="6335830" y="1999716"/>
            <a:ext cx="5378153" cy="3281585"/>
          </a:xfrm>
          <a:prstGeom prst="rect">
            <a:avLst/>
          </a:prstGeom>
        </p:spPr>
      </p:pic>
    </p:spTree>
    <p:extLst>
      <p:ext uri="{BB962C8B-B14F-4D97-AF65-F5344CB8AC3E}">
        <p14:creationId xmlns:p14="http://schemas.microsoft.com/office/powerpoint/2010/main" val="77344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462" y="179462"/>
            <a:ext cx="11887199" cy="2335138"/>
          </a:xfrm>
        </p:spPr>
        <p:txBody>
          <a:bodyPr>
            <a:normAutofit fontScale="90000"/>
          </a:bodyPr>
          <a:lstStyle/>
          <a:p>
            <a:pPr defTabSz="914400">
              <a:spcBef>
                <a:spcPts val="0"/>
              </a:spcBef>
            </a:pPr>
            <a:r>
              <a:rPr lang="en-US" sz="6000" b="1" dirty="0" smtClean="0">
                <a:effectLst>
                  <a:outerShdw blurRad="38100" dist="38100" dir="2700000" algn="tl">
                    <a:srgbClr val="000000">
                      <a:alpha val="43137"/>
                    </a:srgbClr>
                  </a:outerShdw>
                </a:effectLst>
                <a:latin typeface="Questrial"/>
              </a:rPr>
              <a:t>“Gender </a:t>
            </a:r>
            <a:r>
              <a:rPr lang="en-US" sz="6000" b="1" dirty="0">
                <a:effectLst>
                  <a:outerShdw blurRad="38100" dist="38100" dir="2700000" algn="tl">
                    <a:srgbClr val="000000">
                      <a:alpha val="43137"/>
                    </a:srgbClr>
                  </a:outerShdw>
                </a:effectLst>
                <a:latin typeface="Questrial"/>
              </a:rPr>
              <a:t>equality is your issue </a:t>
            </a:r>
            <a:r>
              <a:rPr lang="en-US" sz="6000" b="1" dirty="0" smtClean="0">
                <a:effectLst>
                  <a:outerShdw blurRad="38100" dist="38100" dir="2700000" algn="tl">
                    <a:srgbClr val="000000">
                      <a:alpha val="43137"/>
                    </a:srgbClr>
                  </a:outerShdw>
                </a:effectLst>
                <a:latin typeface="Questrial"/>
              </a:rPr>
              <a:t>too”</a:t>
            </a:r>
            <a:br>
              <a:rPr lang="en-US" sz="6000" b="1" dirty="0" smtClean="0">
                <a:effectLst>
                  <a:outerShdw blurRad="38100" dist="38100" dir="2700000" algn="tl">
                    <a:srgbClr val="000000">
                      <a:alpha val="43137"/>
                    </a:srgbClr>
                  </a:outerShdw>
                </a:effectLst>
                <a:latin typeface="Questrial"/>
              </a:rPr>
            </a:br>
            <a:r>
              <a:rPr lang="en-US" dirty="0" smtClean="0">
                <a:effectLst/>
                <a:latin typeface="Questrial"/>
              </a:rPr>
              <a:t>Emma </a:t>
            </a:r>
            <a:r>
              <a:rPr lang="en-US" dirty="0">
                <a:effectLst/>
                <a:latin typeface="Questrial"/>
              </a:rPr>
              <a:t>Watson </a:t>
            </a:r>
            <a:r>
              <a:rPr lang="en-US" dirty="0">
                <a:effectLst/>
              </a:rPr>
              <a:t/>
            </a:r>
            <a:br>
              <a:rPr lang="en-US" dirty="0">
                <a:effectLst/>
              </a:rPr>
            </a:br>
            <a:endParaRPr lang="en-US" b="1" dirty="0">
              <a:effectLst>
                <a:outerShdw blurRad="38100" dist="38100" dir="2700000" algn="tl">
                  <a:srgbClr val="000000">
                    <a:alpha val="43137"/>
                  </a:srgbClr>
                </a:outerShdw>
              </a:effectLst>
            </a:endParaRPr>
          </a:p>
        </p:txBody>
      </p:sp>
      <p:sp>
        <p:nvSpPr>
          <p:cNvPr id="3" name="TextBox 2"/>
          <p:cNvSpPr txBox="1"/>
          <p:nvPr/>
        </p:nvSpPr>
        <p:spPr>
          <a:xfrm>
            <a:off x="179462" y="2266772"/>
            <a:ext cx="5358213" cy="4524315"/>
          </a:xfrm>
          <a:prstGeom prst="rect">
            <a:avLst/>
          </a:prstGeom>
          <a:solidFill>
            <a:schemeClr val="tx2">
              <a:lumMod val="50000"/>
            </a:schemeClr>
          </a:solidFill>
        </p:spPr>
        <p:txBody>
          <a:bodyPr wrap="square" rtlCol="0">
            <a:spAutoFit/>
          </a:bodyPr>
          <a:lstStyle/>
          <a:p>
            <a:r>
              <a:rPr lang="en-US" sz="2400" dirty="0" smtClean="0">
                <a:effectLst>
                  <a:outerShdw blurRad="38100" dist="38100" dir="2700000" algn="tl">
                    <a:srgbClr val="000000">
                      <a:alpha val="43137"/>
                    </a:srgbClr>
                  </a:outerShdw>
                </a:effectLst>
              </a:rPr>
              <a:t>IN RECENT YEARS THE FIGHT FOR GENDER EQUALITY HAS CROSSED GENDER </a:t>
            </a:r>
            <a:r>
              <a:rPr lang="en-US" sz="2400" smtClean="0">
                <a:effectLst>
                  <a:outerShdw blurRad="38100" dist="38100" dir="2700000" algn="tl">
                    <a:srgbClr val="000000">
                      <a:alpha val="43137"/>
                    </a:srgbClr>
                  </a:outerShdw>
                </a:effectLst>
              </a:rPr>
              <a:t>LINES AND </a:t>
            </a:r>
            <a:r>
              <a:rPr lang="en-US" sz="2400" dirty="0" smtClean="0">
                <a:effectLst>
                  <a:outerShdw blurRad="38100" dist="38100" dir="2700000" algn="tl">
                    <a:srgbClr val="000000">
                      <a:alpha val="43137"/>
                    </a:srgbClr>
                  </a:outerShdw>
                </a:effectLst>
              </a:rPr>
              <a:t>MANY BOYS AND MEN HAVE BEGUN TO RAISE THEIR VOICES IN SOLIDARITY WITH THE MOVEMENT. IN THIS SPEECH UN WOMEN GOODWILL AMBASSADOR EMMA WATSON LAUNCHES THE 'HEFORSHE' CAMPAIGN, TALKING ABOUT HER EXPERIENCE AND VIEWS ON FEMINISM AND EQUALITY. </a:t>
            </a:r>
            <a:endParaRPr lang="en-US" sz="2400" b="1" dirty="0">
              <a:effectLst>
                <a:outerShdw blurRad="38100" dist="38100" dir="2700000" algn="tl">
                  <a:srgbClr val="000000">
                    <a:alpha val="43137"/>
                  </a:srgbClr>
                </a:outerShdw>
              </a:effectLst>
            </a:endParaRPr>
          </a:p>
        </p:txBody>
      </p:sp>
      <p:pic>
        <p:nvPicPr>
          <p:cNvPr id="6" name="p-iFl4qhBsE"/>
          <p:cNvPicPr>
            <a:picLocks noGrp="1" noRot="1" noChangeAspect="1"/>
          </p:cNvPicPr>
          <p:nvPr>
            <p:ph idx="1"/>
            <a:videoFile r:link="rId1"/>
          </p:nvPr>
        </p:nvPicPr>
        <p:blipFill>
          <a:blip r:embed="rId3"/>
          <a:stretch>
            <a:fillRect/>
          </a:stretch>
        </p:blipFill>
        <p:spPr>
          <a:xfrm>
            <a:off x="5767775" y="1871529"/>
            <a:ext cx="5398567" cy="3717421"/>
          </a:xfrm>
          <a:prstGeom prst="rect">
            <a:avLst/>
          </a:prstGeom>
        </p:spPr>
      </p:pic>
    </p:spTree>
    <p:extLst>
      <p:ext uri="{BB962C8B-B14F-4D97-AF65-F5344CB8AC3E}">
        <p14:creationId xmlns:p14="http://schemas.microsoft.com/office/powerpoint/2010/main" val="4272498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975" y="105398"/>
            <a:ext cx="11497817" cy="1905000"/>
          </a:xfrm>
        </p:spPr>
        <p:txBody>
          <a:bodyPr>
            <a:normAutofit fontScale="90000"/>
          </a:bodyPr>
          <a:lstStyle/>
          <a:p>
            <a:r>
              <a:rPr lang="en-US" sz="6000" b="1" dirty="0" smtClean="0"/>
              <a:t>“After Dropping the Bomb on Hiroshima”</a:t>
            </a:r>
            <a:r>
              <a:rPr lang="en-US" b="1" dirty="0" smtClean="0"/>
              <a:t/>
            </a:r>
            <a:br>
              <a:rPr lang="en-US" b="1" dirty="0" smtClean="0"/>
            </a:br>
            <a:r>
              <a:rPr lang="en-US" b="1" dirty="0" smtClean="0"/>
              <a:t>President Harry s. Truman</a:t>
            </a:r>
            <a:endParaRPr lang="en-US" b="1" dirty="0"/>
          </a:p>
        </p:txBody>
      </p:sp>
      <p:pic>
        <p:nvPicPr>
          <p:cNvPr id="4" name="FN_UJJ9ObDs"/>
          <p:cNvPicPr>
            <a:picLocks noGrp="1" noRot="1" noChangeAspect="1"/>
          </p:cNvPicPr>
          <p:nvPr>
            <p:ph idx="1"/>
            <a:videoFile r:link="rId1"/>
          </p:nvPr>
        </p:nvPicPr>
        <p:blipFill>
          <a:blip r:embed="rId3"/>
          <a:stretch>
            <a:fillRect/>
          </a:stretch>
        </p:blipFill>
        <p:spPr>
          <a:xfrm>
            <a:off x="6793907" y="2187723"/>
            <a:ext cx="4823924" cy="2713457"/>
          </a:xfrm>
          <a:prstGeom prst="rect">
            <a:avLst/>
          </a:prstGeom>
        </p:spPr>
      </p:pic>
      <p:sp>
        <p:nvSpPr>
          <p:cNvPr id="5" name="TextBox 4"/>
          <p:cNvSpPr txBox="1"/>
          <p:nvPr/>
        </p:nvSpPr>
        <p:spPr>
          <a:xfrm>
            <a:off x="188007" y="2187723"/>
            <a:ext cx="6272614" cy="4524315"/>
          </a:xfrm>
          <a:prstGeom prst="rect">
            <a:avLst/>
          </a:prstGeom>
          <a:solidFill>
            <a:schemeClr val="accent1"/>
          </a:solidFill>
        </p:spPr>
        <p:txBody>
          <a:bodyPr wrap="square" rtlCol="0">
            <a:spAutoFit/>
          </a:bodyPr>
          <a:lstStyle/>
          <a:p>
            <a:r>
              <a:rPr lang="en-US" sz="2400" dirty="0" smtClean="0">
                <a:effectLst>
                  <a:outerShdw blurRad="38100" dist="38100" dir="2700000" algn="tl">
                    <a:srgbClr val="000000">
                      <a:alpha val="43137"/>
                    </a:srgbClr>
                  </a:outerShdw>
                </a:effectLst>
                <a:latin typeface="Questrial"/>
              </a:rPr>
              <a:t>TRUMAN APPROVED THE DROPPING OF ATOMIC BOMBS ON THE JAPANESE CITIES OF HIROSHIMA (ON AUGUST 6) AND NAGASAKI (ON AUGUST 9). JAPAN’S SURRENDER WAS ANNOUNCED ON AUGUST 14, 1945; HOWEVER, TRUMAN’S USE OF THE ATOMIC BOMB CONTINUES TO BE ONE OF THE MOST CONTROVERSIAL DECISIONS OF ANY AMERICAN PRESIDENT. IN THIS SPEECH TRUMAN INFORMS THE UNITED STATES OF HIS DECISION. </a:t>
            </a:r>
            <a:endParaRPr lang="en-US" sz="2400" dirty="0">
              <a:effectLst>
                <a:outerShdw blurRad="38100" dist="38100" dir="2700000" algn="tl">
                  <a:srgbClr val="000000">
                    <a:alpha val="43137"/>
                  </a:srgbClr>
                </a:outerShdw>
              </a:effectLst>
              <a:latin typeface="Questrial"/>
            </a:endParaRPr>
          </a:p>
        </p:txBody>
      </p:sp>
    </p:spTree>
    <p:extLst>
      <p:ext uri="{BB962C8B-B14F-4D97-AF65-F5344CB8AC3E}">
        <p14:creationId xmlns:p14="http://schemas.microsoft.com/office/powerpoint/2010/main" val="1822087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1920"/>
            <a:ext cx="11716512" cy="1694688"/>
          </a:xfrm>
        </p:spPr>
        <p:txBody>
          <a:bodyPr>
            <a:normAutofit fontScale="90000"/>
          </a:bodyPr>
          <a:lstStyle/>
          <a:p>
            <a:r>
              <a:rPr lang="en-US" sz="5400" b="1" dirty="0">
                <a:effectLst/>
              </a:rPr>
              <a:t>“HUMAN TRAFFICKING” </a:t>
            </a:r>
            <a:br>
              <a:rPr lang="en-US" sz="5400" b="1" dirty="0">
                <a:effectLst/>
              </a:rPr>
            </a:br>
            <a:r>
              <a:rPr lang="en-US" sz="5400" dirty="0">
                <a:effectLst/>
              </a:rPr>
              <a:t>ASHTON KUTCHER</a:t>
            </a:r>
            <a:r>
              <a:rPr lang="en-US" dirty="0">
                <a:effectLst/>
              </a:rPr>
              <a:t/>
            </a:r>
            <a:br>
              <a:rPr lang="en-US" dirty="0">
                <a:effectLst/>
              </a:rPr>
            </a:br>
            <a:endParaRPr lang="en-US" dirty="0"/>
          </a:p>
        </p:txBody>
      </p:sp>
      <p:pic>
        <p:nvPicPr>
          <p:cNvPr id="5" name="HUmfsvegMRo"/>
          <p:cNvPicPr>
            <a:picLocks noGrp="1" noRot="1" noChangeAspect="1"/>
          </p:cNvPicPr>
          <p:nvPr>
            <p:ph idx="1"/>
            <a:videoFile r:link="rId1"/>
          </p:nvPr>
        </p:nvPicPr>
        <p:blipFill>
          <a:blip r:embed="rId3"/>
          <a:stretch>
            <a:fillRect/>
          </a:stretch>
        </p:blipFill>
        <p:spPr>
          <a:xfrm>
            <a:off x="5696507" y="1901953"/>
            <a:ext cx="5569600" cy="3828288"/>
          </a:xfrm>
          <a:prstGeom prst="rect">
            <a:avLst/>
          </a:prstGeom>
        </p:spPr>
      </p:pic>
      <p:sp>
        <p:nvSpPr>
          <p:cNvPr id="4" name="TextBox 3"/>
          <p:cNvSpPr txBox="1"/>
          <p:nvPr/>
        </p:nvSpPr>
        <p:spPr>
          <a:xfrm>
            <a:off x="304800" y="1901953"/>
            <a:ext cx="4596384" cy="3785652"/>
          </a:xfrm>
          <a:prstGeom prst="rect">
            <a:avLst/>
          </a:prstGeom>
          <a:solidFill>
            <a:schemeClr val="tx1">
              <a:lumMod val="50000"/>
            </a:schemeClr>
          </a:solidFill>
        </p:spPr>
        <p:txBody>
          <a:bodyPr wrap="square" rtlCol="0">
            <a:spAutoFit/>
          </a:bodyPr>
          <a:lstStyle/>
          <a:p>
            <a:r>
              <a:rPr lang="en-US" sz="2400" dirty="0">
                <a:latin typeface="Questrial"/>
              </a:rPr>
              <a:t>IN A PLEA TO CONGRESS, CELEBRITY AND NOW HUMAN TRAFFICKING ADVOCATE ASHTON KUTCHER GIVES HIS TESTIMONY ON THE IMPORTANCE OF FUNDING FOR HUMAN TRAFFICKING IN DISCUSSING HIS NEWLY FOUNDED ORGANIZATION. </a:t>
            </a:r>
            <a:endParaRPr lang="en-US" sz="2400" dirty="0">
              <a:latin typeface="Questrial"/>
            </a:endParaRPr>
          </a:p>
        </p:txBody>
      </p:sp>
    </p:spTree>
    <p:extLst>
      <p:ext uri="{BB962C8B-B14F-4D97-AF65-F5344CB8AC3E}">
        <p14:creationId xmlns:p14="http://schemas.microsoft.com/office/powerpoint/2010/main" val="387088980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
  <TotalTime>680</TotalTime>
  <Words>508</Words>
  <Application>Microsoft Office PowerPoint</Application>
  <PresentationFormat>Custom</PresentationFormat>
  <Paragraphs>19</Paragraphs>
  <Slides>9</Slides>
  <Notes>0</Notes>
  <HiddenSlides>0</HiddenSlides>
  <MMClips>8</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Mesh</vt:lpstr>
      <vt:lpstr>Rhetorical Analysis infographic</vt:lpstr>
      <vt:lpstr>“Rice stadium Moon speech” President John Fitzgerald Kennedy</vt:lpstr>
      <vt:lpstr>“The most hunted person of the modern age” Earl Spencer</vt:lpstr>
      <vt:lpstr>“Women’s Right to the Suffrage” Susan B. Anthony</vt:lpstr>
      <vt:lpstr>“A Whisper of AIDS” Mary Fisher</vt:lpstr>
      <vt:lpstr>“My Brother’s Keeper” BARACK OBAMA</vt:lpstr>
      <vt:lpstr>“Gender equality is your issue too” Emma Watson  </vt:lpstr>
      <vt:lpstr>“After Dropping the Bomb on Hiroshima” President Harry s. Truman</vt:lpstr>
      <vt:lpstr>“HUMAN TRAFFICKING”  ASHTON KUTCHER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Rhetorical Analysis infographic</dc:title>
  <dc:creator>Nathan Wolfe</dc:creator>
  <cp:lastModifiedBy>Jennifer Scharf</cp:lastModifiedBy>
  <cp:revision>14</cp:revision>
  <dcterms:created xsi:type="dcterms:W3CDTF">2015-03-09T05:37:03Z</dcterms:created>
  <dcterms:modified xsi:type="dcterms:W3CDTF">2018-04-11T16:46:08Z</dcterms:modified>
</cp:coreProperties>
</file>